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4" r:id="rId26"/>
    <p:sldId id="285" r:id="rId27"/>
    <p:sldId id="286" r:id="rId28"/>
    <p:sldId id="283" r:id="rId29"/>
  </p:sldIdLst>
  <p:sldSz cx="9144000" cy="5143500" type="screen16x9"/>
  <p:notesSz cx="6858000" cy="9144000"/>
  <p:embeddedFontLst>
    <p:embeddedFont>
      <p:font typeface="Merriweather" pitchFamily="2" charset="77"/>
      <p:regular r:id="rId31"/>
      <p:bold r:id="rId32"/>
      <p:italic r:id="rId33"/>
      <p:boldItalic r:id="rId34"/>
    </p:embeddedFont>
    <p:embeddedFont>
      <p:font typeface="Nunito" pitchFamily="2" charset="77"/>
      <p:regular r:id="rId35"/>
      <p:bold r:id="rId36"/>
      <p:italic r:id="rId37"/>
      <p:boldItalic r:id="rId38"/>
    </p:embeddedFont>
    <p:embeddedFont>
      <p:font typeface="Nunito SemiBold" pitchFamily="2" charset="77"/>
      <p:regular r:id="rId39"/>
      <p:bold r:id="rId40"/>
      <p:italic r:id="rId41"/>
      <p:boldItalic r:id="rId42"/>
    </p:embeddedFont>
    <p:embeddedFont>
      <p:font typeface="Roboto" panose="02000000000000000000" pitchFamily="2" charset="0"/>
      <p:regular r:id="rId43"/>
      <p:bold r:id="rId44"/>
      <p:italic r:id="rId45"/>
      <p:boldItalic r:id="rId46"/>
    </p:embeddedFont>
    <p:embeddedFont>
      <p:font typeface="Roboto Medium" panose="02000000000000000000"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BF0"/>
    <a:srgbClr val="404F9E"/>
    <a:srgbClr val="F2C3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62"/>
    <p:restoredTop sz="88224"/>
  </p:normalViewPr>
  <p:slideViewPr>
    <p:cSldViewPr snapToGrid="0">
      <p:cViewPr>
        <p:scale>
          <a:sx n="81" d="100"/>
          <a:sy n="81" d="100"/>
        </p:scale>
        <p:origin x="392" y="14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Proposed Fair Wage</c:v>
                </c:pt>
              </c:strCache>
            </c:strRef>
          </c:tx>
          <c:spPr>
            <a:solidFill>
              <a:srgbClr val="404F9E"/>
            </a:solidFill>
            <a:ln>
              <a:noFill/>
            </a:ln>
            <a:effectLst/>
          </c:spPr>
          <c:invertIfNegative val="0"/>
          <c:cat>
            <c:strRef>
              <c:f>Sheet1!$A$2</c:f>
              <c:strCache>
                <c:ptCount val="1"/>
                <c:pt idx="0">
                  <c:v>Lead Teachers</c:v>
                </c:pt>
              </c:strCache>
            </c:strRef>
          </c:cat>
          <c:val>
            <c:numRef>
              <c:f>Sheet1!$B$2</c:f>
              <c:numCache>
                <c:formatCode>_([$$-409]* #,##0.00_);_([$$-409]* \(#,##0.00\);_([$$-409]* "-"??_);_(@_)</c:formatCode>
                <c:ptCount val="1"/>
                <c:pt idx="0">
                  <c:v>74700</c:v>
                </c:pt>
              </c:numCache>
            </c:numRef>
          </c:val>
          <c:extLst>
            <c:ext xmlns:c16="http://schemas.microsoft.com/office/drawing/2014/chart" uri="{C3380CC4-5D6E-409C-BE32-E72D297353CC}">
              <c16:uniqueId val="{00000000-EE3C-204F-8FAD-2B3628132038}"/>
            </c:ext>
          </c:extLst>
        </c:ser>
        <c:ser>
          <c:idx val="1"/>
          <c:order val="1"/>
          <c:tx>
            <c:strRef>
              <c:f>Sheet1!$C$1</c:f>
              <c:strCache>
                <c:ptCount val="1"/>
                <c:pt idx="0">
                  <c:v>Current Average Pay</c:v>
                </c:pt>
              </c:strCache>
            </c:strRef>
          </c:tx>
          <c:spPr>
            <a:solidFill>
              <a:srgbClr val="FEFBF0"/>
            </a:solidFill>
            <a:ln>
              <a:noFill/>
            </a:ln>
            <a:effectLst/>
          </c:spPr>
          <c:invertIfNegative val="0"/>
          <c:cat>
            <c:strRef>
              <c:f>Sheet1!$A$2</c:f>
              <c:strCache>
                <c:ptCount val="1"/>
                <c:pt idx="0">
                  <c:v>Lead Teachers</c:v>
                </c:pt>
              </c:strCache>
            </c:strRef>
          </c:cat>
          <c:val>
            <c:numRef>
              <c:f>Sheet1!$C$2</c:f>
              <c:numCache>
                <c:formatCode>_([$$-409]* #,##0.00_);_([$$-409]* \(#,##0.00\);_([$$-409]* "-"??_);_(@_)</c:formatCode>
                <c:ptCount val="1"/>
                <c:pt idx="0">
                  <c:v>32430</c:v>
                </c:pt>
              </c:numCache>
            </c:numRef>
          </c:val>
          <c:extLst>
            <c:ext xmlns:c16="http://schemas.microsoft.com/office/drawing/2014/chart" uri="{C3380CC4-5D6E-409C-BE32-E72D297353CC}">
              <c16:uniqueId val="{00000001-EE3C-204F-8FAD-2B3628132038}"/>
            </c:ext>
          </c:extLst>
        </c:ser>
        <c:dLbls>
          <c:showLegendKey val="0"/>
          <c:showVal val="0"/>
          <c:showCatName val="0"/>
          <c:showSerName val="0"/>
          <c:showPercent val="0"/>
          <c:showBubbleSize val="0"/>
        </c:dLbls>
        <c:gapWidth val="35"/>
        <c:axId val="163206159"/>
        <c:axId val="162665615"/>
      </c:barChart>
      <c:catAx>
        <c:axId val="163206159"/>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Nunito" pitchFamily="2" charset="77"/>
                <a:ea typeface="+mn-ea"/>
                <a:cs typeface="+mn-cs"/>
              </a:defRPr>
            </a:pPr>
            <a:endParaRPr lang="en-US"/>
          </a:p>
        </c:txPr>
        <c:crossAx val="162665615"/>
        <c:crosses val="autoZero"/>
        <c:auto val="1"/>
        <c:lblAlgn val="ctr"/>
        <c:lblOffset val="100"/>
        <c:noMultiLvlLbl val="0"/>
      </c:catAx>
      <c:valAx>
        <c:axId val="162665615"/>
        <c:scaling>
          <c:orientation val="minMax"/>
        </c:scaling>
        <c:delete val="1"/>
        <c:axPos val="l"/>
        <c:majorGridlines>
          <c:spPr>
            <a:ln w="9525" cap="flat" cmpd="sng" algn="ctr">
              <a:solidFill>
                <a:schemeClr val="accent1">
                  <a:lumMod val="40000"/>
                  <a:lumOff val="60000"/>
                </a:schemeClr>
              </a:solidFill>
              <a:round/>
            </a:ln>
            <a:effectLst/>
          </c:spPr>
        </c:majorGridlines>
        <c:numFmt formatCode="&quot;$&quot;#,##0" sourceLinked="0"/>
        <c:majorTickMark val="none"/>
        <c:minorTickMark val="none"/>
        <c:tickLblPos val="nextTo"/>
        <c:crossAx val="1632061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Nunito" pitchFamily="2" charset="77"/>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Proposed Fair Wage</c:v>
                </c:pt>
              </c:strCache>
            </c:strRef>
          </c:tx>
          <c:spPr>
            <a:solidFill>
              <a:srgbClr val="404F9E"/>
            </a:solidFill>
            <a:ln>
              <a:noFill/>
            </a:ln>
            <a:effectLst/>
          </c:spPr>
          <c:invertIfNegative val="0"/>
          <c:cat>
            <c:strRef>
              <c:f>Sheet1!$A$2</c:f>
              <c:strCache>
                <c:ptCount val="1"/>
                <c:pt idx="0">
                  <c:v>Assistant Teachers</c:v>
                </c:pt>
              </c:strCache>
            </c:strRef>
          </c:cat>
          <c:val>
            <c:numRef>
              <c:f>Sheet1!$B$2</c:f>
              <c:numCache>
                <c:formatCode>_([$$-409]* #,##0.00_);_([$$-409]* \(#,##0.00\);_([$$-409]* "-"??_);_(@_)</c:formatCode>
                <c:ptCount val="1"/>
                <c:pt idx="0">
                  <c:v>19.91</c:v>
                </c:pt>
              </c:numCache>
            </c:numRef>
          </c:val>
          <c:extLst>
            <c:ext xmlns:c16="http://schemas.microsoft.com/office/drawing/2014/chart" uri="{C3380CC4-5D6E-409C-BE32-E72D297353CC}">
              <c16:uniqueId val="{00000000-7B5F-C74E-8257-5B1F02939315}"/>
            </c:ext>
          </c:extLst>
        </c:ser>
        <c:ser>
          <c:idx val="1"/>
          <c:order val="1"/>
          <c:tx>
            <c:strRef>
              <c:f>Sheet1!$C$1</c:f>
              <c:strCache>
                <c:ptCount val="1"/>
                <c:pt idx="0">
                  <c:v>Current Average Pay</c:v>
                </c:pt>
              </c:strCache>
            </c:strRef>
          </c:tx>
          <c:spPr>
            <a:solidFill>
              <a:srgbClr val="FEFBF0"/>
            </a:solidFill>
            <a:ln>
              <a:noFill/>
            </a:ln>
            <a:effectLst/>
          </c:spPr>
          <c:invertIfNegative val="0"/>
          <c:cat>
            <c:strRef>
              <c:f>Sheet1!$A$2</c:f>
              <c:strCache>
                <c:ptCount val="1"/>
                <c:pt idx="0">
                  <c:v>Assistant Teachers</c:v>
                </c:pt>
              </c:strCache>
            </c:strRef>
          </c:cat>
          <c:val>
            <c:numRef>
              <c:f>Sheet1!$C$2</c:f>
              <c:numCache>
                <c:formatCode>_([$$-409]* #,##0.00_);_([$$-409]* \(#,##0.00\);_([$$-409]* "-"??_);_(@_)</c:formatCode>
                <c:ptCount val="1"/>
                <c:pt idx="0">
                  <c:v>12.46</c:v>
                </c:pt>
              </c:numCache>
            </c:numRef>
          </c:val>
          <c:extLst>
            <c:ext xmlns:c16="http://schemas.microsoft.com/office/drawing/2014/chart" uri="{C3380CC4-5D6E-409C-BE32-E72D297353CC}">
              <c16:uniqueId val="{00000001-7B5F-C74E-8257-5B1F02939315}"/>
            </c:ext>
          </c:extLst>
        </c:ser>
        <c:dLbls>
          <c:showLegendKey val="0"/>
          <c:showVal val="0"/>
          <c:showCatName val="0"/>
          <c:showSerName val="0"/>
          <c:showPercent val="0"/>
          <c:showBubbleSize val="0"/>
        </c:dLbls>
        <c:gapWidth val="35"/>
        <c:axId val="163206159"/>
        <c:axId val="162665615"/>
      </c:barChart>
      <c:catAx>
        <c:axId val="163206159"/>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Nunito" pitchFamily="2" charset="77"/>
                <a:ea typeface="+mn-ea"/>
                <a:cs typeface="+mn-cs"/>
              </a:defRPr>
            </a:pPr>
            <a:endParaRPr lang="en-US"/>
          </a:p>
        </c:txPr>
        <c:crossAx val="162665615"/>
        <c:crosses val="autoZero"/>
        <c:auto val="1"/>
        <c:lblAlgn val="ctr"/>
        <c:lblOffset val="100"/>
        <c:noMultiLvlLbl val="0"/>
      </c:catAx>
      <c:valAx>
        <c:axId val="162665615"/>
        <c:scaling>
          <c:orientation val="minMax"/>
        </c:scaling>
        <c:delete val="1"/>
        <c:axPos val="l"/>
        <c:majorGridlines>
          <c:spPr>
            <a:ln w="9525" cap="flat" cmpd="sng" algn="ctr">
              <a:solidFill>
                <a:schemeClr val="accent1">
                  <a:lumMod val="40000"/>
                  <a:lumOff val="60000"/>
                </a:schemeClr>
              </a:solidFill>
              <a:round/>
            </a:ln>
            <a:effectLst/>
          </c:spPr>
        </c:majorGridlines>
        <c:numFmt formatCode="&quot;$&quot;#,##0" sourceLinked="0"/>
        <c:majorTickMark val="none"/>
        <c:minorTickMark val="none"/>
        <c:tickLblPos val="nextTo"/>
        <c:crossAx val="1632061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Nunito" pitchFamily="2" charset="77"/>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ec.gov/help-candidates-and-committees/registering-pac/"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instagram.com/upnowmultco/"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upnow2020.org/" TargetMode="External"/><Relationship Id="rId5" Type="http://schemas.openxmlformats.org/officeDocument/2006/relationships/hyperlink" Target="https://twitter.com/UPNOW2020" TargetMode="External"/><Relationship Id="rId4" Type="http://schemas.openxmlformats.org/officeDocument/2006/relationships/hyperlink" Target="https://www.facebook.com/UpNOWMultCo/"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multco.us/file/92543/download"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mailto:upnowmultco@gmail.com" TargetMode="External"/><Relationship Id="rId7" Type="http://schemas.openxmlformats.org/officeDocument/2006/relationships/hyperlink" Target="https://twitter.com/UPNOW2020"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facebook.com/UpNOWMultCo/" TargetMode="External"/><Relationship Id="rId5" Type="http://schemas.openxmlformats.org/officeDocument/2006/relationships/hyperlink" Target="https://www.instagram.com/upnowmultco/" TargetMode="External"/><Relationship Id="rId4" Type="http://schemas.openxmlformats.org/officeDocument/2006/relationships/hyperlink" Target="http://upnow2020.or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a2103e1c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 name="Google Shape;53;ga2103e1cf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a161f76a1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a161f76a1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We divided our campaign into four key phases: planning, signature gathering, election campaigning, and post-election.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At the end of each phase, we checked in with our volunteers and our coalition members to assess what was working, what went well, and what could be improved in the next phase.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a161f76a14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a161f76a14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All seven activities on this slide were crucial to the campaign. Many of them carried across the four phases of the campaign.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We formed teams around these seven activities, which streamlined the work and made it easy for volunteers to plug into the work they were most interested in.</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a161f76a14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a161f76a14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Solid research, especially in Phase 1, laid the foundation for a successful campaign. We started by researching a tax mechanism because our goal was to redistribute wealth in our community. Beginning with research and design of the tax mechanism was also useful for organizing. We were able to calculate exactly how much money we would raise and then ask different groups how they would spend that amount of money to support the community.</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A team of volunteer researchers looked into the question of means-tested versus universal preschool programs. They looked at how universal preschool had worked — or had </a:t>
            </a:r>
            <a:r>
              <a:rPr lang="en" i="1">
                <a:solidFill>
                  <a:schemeClr val="dk1"/>
                </a:solidFill>
              </a:rPr>
              <a:t>not</a:t>
            </a:r>
            <a:r>
              <a:rPr lang="en">
                <a:solidFill>
                  <a:schemeClr val="dk1"/>
                </a:solidFill>
              </a:rPr>
              <a:t> worked — in other cities, counties, and jurisdictions. This research informed the text of our ballot measure. We also organized and saved the research so our communications team could share it later via social media, in op-eds, and more.</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b="1">
                <a:solidFill>
                  <a:schemeClr val="dk1"/>
                </a:solidFill>
              </a:rPr>
              <a:t>Questions to consider</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Does it make sense for you to start by researching the tax mechanism, the focus issue, or both at the same time? Think about whether your goals connect to the tax or to a specific issue, and be realistic about your group’s capacity.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How can you involve people with all levels of experience in research? Some tasks could be easily completed by someone with no expertise in taxes or the focus issue (like looking up similar policies in other communities). Other tasks might require specific background knowledge (like producing detailed cost estimates for a new policy).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If you don't have all the expertise you need within your group, who can you reach out to for help? Who can help you make those connections?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How will you organize your research? Remember that you may want to refer back to articles or data points at later points in the campaign.</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Will new polling be necessary to demonstrate the electoral viability of your idea, or are previous polls or voting results sufficient? If new polling is necessary, how can you obtain funding for it?</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a161f76a14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a161f76a1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UP NOW coalition includes more than 30 organizations, including labor unions, advocacy groups, neighborhood groups, and community-based and nonprofit organizations focused on reproductive, environmental, and economic justice. Coalition members were invited to be part of the core campaign team. The coalition also served as key decision-makers who voted on our campaign’s next steps at pivotal moments.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We also built our coalition by connecting with preschool and child care workers, parents, and preschool providers. Volunteers organized their own ad hoc cohorts who used their resources to spread word of the campaign and to share how, from their unique perspective, universal preschool would benefit the community. For example, small businesses organized a day to raise awareness and donate a portion of all proceeds to our PAC. Health care workers shared statements explaining the link between child care and health outcomes.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We pursued a coalition campaign because we felt that this would build capacity, encourage skill-sharing, and help us reach more people. We centered member-driven organizations because, as a completely volunteer-run campaign, we needed all the help we could get! We also wanted this campaign to be a true community win with broad grassroots support from the get-go. By contrast, grasstops organizations tend to be driven by influential boards of directors, which didn’t align with our organizing strategy.</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Questions to consider</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What are your larger organizing goals beyond this single campaign? How can you structure your coalition to achieve those goals?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Are there groups or communities that you want to engage in long-term organizing? How can you begin to build those relationships during this campaign?</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Which communities are most impacted by the issue that your tax addresses? How will you prioritize their engagement and voice in decision-making?</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a161f76a14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a161f76a14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We wrote our measure as a broad mandate without detailed implementation instructions. (We intended for the county, which would ultimately be responsible for implementation, to have agency over those details.) The core of the measure specified that all children would be eligible and that all workers would receive a fair wage that increases over time according to a specified schedule. Importantly, our measure also described a detailed tax mechanism to pay for the program.</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We used funding from our political action committee (PAC) to hire an election attorney who helped us write the actual text of the ballot measure. This was an important investment because we faced legal challenges from the local business alliance at several points in the campaign. Having our measure legally vetted protected us from those challenges.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Alongside our attorney, a group of child care workers and our full coalition reviewed and gave feedback on each draft of the measure.</a:t>
            </a:r>
            <a:endParaRPr>
              <a:solidFill>
                <a:schemeClr val="dk1"/>
              </a:solidFill>
              <a:highlight>
                <a:srgbClr val="FFFF00"/>
              </a:highlight>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b="1">
                <a:solidFill>
                  <a:schemeClr val="dk1"/>
                </a:solidFill>
              </a:rPr>
              <a:t>Questions to consider</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How broadly or narrowly do you want to write your measure? Are there existing programs that you can borrow language from?</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How will you meaningfully engage those impacted by the policy in the drafting of the measure text?</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How will you identify an elections attorney who has the local court experience needed to defend your measure from potential legal challenges? Consider asking for a referral from local organizers behind prior successful campaigns..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Do any of your volunteers have enough legal background to start drafting your measure before handing it off to a specialized (and likely expensive) attorney?</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a161f76a14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a161f76a14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Two key campaign volunteers were our treasurer and our fundraising lead. We established a political action committee (PAC) to organize financial contributions to the campaign. Federal Election Commission law requires that a PAC must have a designated treasurer before it can start accepting donations.</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There are MANY rules about how you can and cannot spend funds from a PAC. (For example, we found out it’s illegal to give your phone-banking volunteers restaurant gift cards!) Get in touch with your Secretary of State for updated campaign finance rules.</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Most of our contributions came from individual donors: The average donation was about $51. We raised this money through individual asks, our coalition partners, house parties, and events.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UP NOW volunteers took initiative and created different fundraising events with the support of our fundraising lead. Parent organizers planned a virtual 5K event that asked participants to make a suggested donation in exchange for a campaign 5K t-shirt. (They raised more than $13,000!)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Additionally, our volunteer team included a cohort of small businesses. These business owners helped raise money (and awareness) by donating a portion of their proceeds to our campaign on designated days or when people bought designated products.</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b="1">
                <a:solidFill>
                  <a:schemeClr val="dk1"/>
                </a:solidFill>
              </a:rPr>
              <a:t>Questions to consider</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Who in your campaign has the capacity to serve as treasurer?</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Before you spend money from your PAC, have you checked to make sure the expense is allowed?</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How can you raise money?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What kind of team can you build to help raise money?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How can I involve the community in fundraising efforts?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What does your budget look like?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How will you raise money quickly for unexpected costs?</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b="1">
                <a:solidFill>
                  <a:schemeClr val="dk1"/>
                </a:solidFill>
              </a:rPr>
              <a:t>Resources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u="sng">
                <a:solidFill>
                  <a:srgbClr val="1155CC"/>
                </a:solidFill>
                <a:hlinkClick r:id="rId3">
                  <a:extLst>
                    <a:ext uri="{A12FA001-AC4F-418D-AE19-62706E023703}">
                      <ahyp:hlinkClr xmlns:ahyp="http://schemas.microsoft.com/office/drawing/2018/hyperlinkcolor" val="tx"/>
                    </a:ext>
                  </a:extLst>
                </a:hlinkClick>
              </a:rPr>
              <a:t>FEC - Registering a PAC</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a161f76a14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a161f76a14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Frequent, original, and authentic communication with our supporters, coalition members, and community members was crucial to our campaign win. We tried to speak with real personality and emotion (rather than using a canned, corporate-sounding marketing voice) to reach and motivate regular people in the community.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During Phases 2 and 3, we sent weekly emails to our general supporter list as well as to our coalition members. In regular shifts, volunteers posted daily on all our social media platforms (</a:t>
            </a:r>
            <a:r>
              <a:rPr lang="en" u="sng">
                <a:solidFill>
                  <a:srgbClr val="1155CC"/>
                </a:solidFill>
                <a:hlinkClick r:id="rId3">
                  <a:extLst>
                    <a:ext uri="{A12FA001-AC4F-418D-AE19-62706E023703}">
                      <ahyp:hlinkClr xmlns:ahyp="http://schemas.microsoft.com/office/drawing/2018/hyperlinkcolor" val="tx"/>
                    </a:ext>
                  </a:extLst>
                </a:hlinkClick>
              </a:rPr>
              <a:t>Instagram</a:t>
            </a:r>
            <a:r>
              <a:rPr lang="en">
                <a:solidFill>
                  <a:schemeClr val="dk1"/>
                </a:solidFill>
              </a:rPr>
              <a:t>, </a:t>
            </a:r>
            <a:r>
              <a:rPr lang="en" u="sng">
                <a:solidFill>
                  <a:srgbClr val="1155CC"/>
                </a:solidFill>
                <a:hlinkClick r:id="rId4">
                  <a:extLst>
                    <a:ext uri="{A12FA001-AC4F-418D-AE19-62706E023703}">
                      <ahyp:hlinkClr xmlns:ahyp="http://schemas.microsoft.com/office/drawing/2018/hyperlinkcolor" val="tx"/>
                    </a:ext>
                  </a:extLst>
                </a:hlinkClick>
              </a:rPr>
              <a:t>Facebook</a:t>
            </a:r>
            <a:r>
              <a:rPr lang="en">
                <a:solidFill>
                  <a:schemeClr val="dk1"/>
                </a:solidFill>
              </a:rPr>
              <a:t>, and </a:t>
            </a:r>
            <a:r>
              <a:rPr lang="en" u="sng">
                <a:solidFill>
                  <a:srgbClr val="1155CC"/>
                </a:solidFill>
                <a:hlinkClick r:id="rId5">
                  <a:extLst>
                    <a:ext uri="{A12FA001-AC4F-418D-AE19-62706E023703}">
                      <ahyp:hlinkClr xmlns:ahyp="http://schemas.microsoft.com/office/drawing/2018/hyperlinkcolor" val="tx"/>
                    </a:ext>
                  </a:extLst>
                </a:hlinkClick>
              </a:rPr>
              <a:t>Twitter</a:t>
            </a:r>
            <a:r>
              <a:rPr lang="en">
                <a:solidFill>
                  <a:schemeClr val="dk1"/>
                </a:solidFill>
              </a:rPr>
              <a:t>). We also updated our </a:t>
            </a:r>
            <a:r>
              <a:rPr lang="en" u="sng">
                <a:solidFill>
                  <a:srgbClr val="1155CC"/>
                </a:solidFill>
                <a:hlinkClick r:id="rId6">
                  <a:extLst>
                    <a:ext uri="{A12FA001-AC4F-418D-AE19-62706E023703}">
                      <ahyp:hlinkClr xmlns:ahyp="http://schemas.microsoft.com/office/drawing/2018/hyperlinkcolor" val="tx"/>
                    </a:ext>
                  </a:extLst>
                </a:hlinkClick>
              </a:rPr>
              <a:t>website</a:t>
            </a:r>
            <a:r>
              <a:rPr lang="en">
                <a:solidFill>
                  <a:schemeClr val="dk1"/>
                </a:solidFill>
              </a:rPr>
              <a:t> as needed during each phase of the campaign.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Earned media — articles, op-eds, and letters to the editor — also boosted our campaign, especially during Phases 2 and 3. Our volunteer media liaison developed our press strategy , made sure our talking points were up to date, and helped our spokespeople prepare for interviews and media appearances. She handled interview scheduling and followed up with reporters before and after publication. This helped generate several pieces that built awareness and support. We shared these articles on social media to keep our followers in the loop.</a:t>
            </a:r>
            <a:endParaRPr>
              <a:solidFill>
                <a:schemeClr val="dk1"/>
              </a:solidFill>
              <a:highlight>
                <a:srgbClr val="FFFF00"/>
              </a:high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Questions to consider</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What are your long-term and immediate communications goals? Do you have a specific call to action (signing up to volunteer, signing a petition, going to an event, donating money)? Are you giving people a way to get involved, or just talking at them?</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Which roles do you need on your communications team? How will you share the work and make it visible to everyone? How will your team communicate with one another?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Do you have a volunteer who has access to a media list and experience with media relations? Ideally this person will also help prepare talking points for other volunteers who are willing and able to serve as campaign spokespeople.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a161f76a14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a161f76a14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Field is the heart of grassroots organizing — this was very difficult during the COVID-19 pandemic. Fortunately, we had started community outreach more than a year before the election by tabling and canvassing. We went to farmers markets, music festivals, and community events like bike rides to hand out flyers with the basic points of the program. We also asked people to sign up for our email list and to sign up as volunteers.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In Phase 2, we needed 23,000 signatures to qualify for the ballot. By the time we were approved to begin collecting signatures, we had only five weeks until the deadline. At that point, we were a few months into lockdown due to the pandemic.</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Because we laid a careful foundation of community involvement and coalition-building, we had more than 600 volunteers collect signatures. They did this safely and creatively in a variety of settings. Small businesses advertised the measure and hosted signing stations. People set up socially distanced signing tables in their driveways. Teachers gathered signatures at parks and playgrounds. During this time, large numbers of people were also turning out for protests and rallies in the wake of the police murder of George Floyd. We asked event organizers for permission to gather signatures nearby in such a way that would not distract or detract from the event or its message, and made sure to collect signatures only when it was safe for folks to carry personal information.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Through our website, we also set up an option for people to print signature sheets from home and mail them back to us. (People without printers could also request a printed sheet be mailed to them — we sent these out with a pre-stamped return envelope.) When we neared our deadline, we stopped advertising this option because we needed to have all signatures on hand and didn’t want to risk getting any late in the mail.</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In the end, we collected more than 32,000 signatures — nearly 10,000 more than we needed to qualify for the ballot!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In Phase 3, we used our PAC funds to hire a field coordinator. We accessed a voter activation network (VAN) through a coalition partner which allowed us to phone-bank and text-bank voters. We also engaged in creative, volunteer-driven “get out the vote” events, including literature drops, sign-waving, and even a Halloween-themed “Austerity Is Scary” rally and costume parade.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Questions to consider</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Creating a field plan is the first step! Once you know how many volunteers it will take to accomplish your goal, start training people. As soon as you are approved to begin gathering signatures, you want to have a fully trained group ready to go!</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Do you have the funds to pay for a field coordinator, even if only part time?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How can you leverage resources and connect with other organizations or campaigns to maximize your reach? (Consider: gaining VAN access, asking coalition partners to phone bank, or partnering with other campaigns to do collaborative lit drops.)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bcfddfb8d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bcfddfb8d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Even with the best-laid-plans, you’ll need to stay flexible!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a161f76a14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a161f76a14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UP NOW merger was a unique situation, and it’s unlikely your campaign will go through this exact scenario. However, it highlights the importance of understanding your local political landscape. Research previous (and ongoing) efforts to address the issue your measure will focus on so you can learn what has worked, what hasn’t worked, and who has been involved.</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As UP NOW was taking shape, other community members were engaged in a separate effort to expand access to early learning in our county. As soon as we learned this, we kept in close communication with the other group. Both groups hoped to create a merged vision and campaign ahead of the election.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After our measure qualified for the ballot, the other group had the choice to run a separate campaign against UP NOW or to merge and adopt our core proposal. We ultimately negotiated a proposal that maintained our priorities to make the program universal, pay all workers a living wage, and tax the wealthy to pay for it. By merging, we developed a broad and powerful coalition to support the measure in the community. We also avoided the risk of splitting the vote and confusing voters by putting two preschool programs on the ballot.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The result of this merger was an election victory with 64 percent of voters saying YES!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a161f76a14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a161f76a14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Grassroots campaigns need to be simple, popular, and have a long “runway” before the election to get the word out.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a161f76a14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a161f76a14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Think about what you’re trying to accomplish: Which municipal entity is the right one to target? Is it your city? Your county? Your state? Each one will have different requirements and very different win numbers (the number of votes you need to win). Assess your capacity and understand each potential electorate to find the right fit.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a161f76a14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a161f76a14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Most people don’t pay attention to elections until a couple months before Election Day — for a campaign, you’ll need to start much earlier. Work backwards and consider all the steps that go into a campaign, the potential roadblocks you might encounter, and how much time you’ll need. How long will it take to fundraise? To build a base? To draft your measure language? Should you build in extra time in case of legal challenges?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You also may want to consider which election you want to target: Would your campaign do better with the electorate in a high- or a low-turnout election?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a161f76a14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a161f76a14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Traditional campaigns rely extensively on polling, but this can be expensive for a grassroots effort. Ask friendly, knowledgeable people to give you informal advice and share what they know about the electoral landscape. These people may also be able to share polling that can help point you in the right direction.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See if groups who have run campaigns in your area before would be open to sharing advice. They may have valuable insight on where to collect signatures, who you should connect with, and how to engage local voters. This is also a good way to build your network and find potential campaign volunteers or supporters.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161f76a14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a161f76a14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You don't need to take every piece of advice that is offered to you. You also may not want to take all advice you’re offered at face value — there could be many reasons that people want to impede your efforts.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Form a core, trusted group within your campaign so that you can have open discussions before making decisions. It will be helpful to hear their different perspectives when you receive conflicting advice or when someone outside the campaign tells you that an idea is not good or won’t work.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Polls are another piece of “advice” to take with a grain of salt. Polls are commissioned by someone with a specific agenda in mind. If that person isn’t you, the polling questions may not actually give you the information that YOU need.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a161f76a14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a161f76a14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List everyone who would immediately benefit if you win your campaign. Reach out to those people first! After that, consider all the secondary or tangential groups that would benefit — this is the second circle of groups and communities that you should connect with. For UP NOW, child care workers and parents were two groups that would be immediately affected by our win — these were two core groups in our campaign coalition and volunteer team. Some secondary groups included health care workers, small businesses, and K-12 teachers.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Be mindful that a grassroots campaign requires A LOT of volunteer power. This should inform your coalition outreach. Spend time reaching out to and building relationships with membership-led organizations like unions and civic groups. Nonprofit and advocacy organizations may also be relevant to your effort even when they are not membership-based: Assess what reach they have and whether they could contribute as a validator rather than as a source of volunteers.</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086922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a161f76a14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a161f76a14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solidFill>
                  <a:schemeClr val="dk1"/>
                </a:solidFill>
              </a:rPr>
              <a:t>Coalitions can represent the diversity within a community better than any single organization. That diversity of perspectives helps build strong policy that reflects community culture and values. This type of policy will stand a better chance of winning and, in the long run, of succeeding.</a:t>
            </a:r>
          </a:p>
          <a:p>
            <a:pPr marL="0" lvl="0" indent="0" algn="l" rtl="0">
              <a:lnSpc>
                <a:spcPct val="115000"/>
              </a:lnSpc>
              <a:spcBef>
                <a:spcPts val="0"/>
              </a:spcBef>
              <a:spcAft>
                <a:spcPts val="0"/>
              </a:spcAft>
              <a:buClr>
                <a:schemeClr val="dk1"/>
              </a:buClr>
              <a:buSzPts val="1100"/>
              <a:buFont typeface="Arial"/>
              <a:buNone/>
            </a:pPr>
            <a:endParaRPr lang="en-US" dirty="0">
              <a:solidFill>
                <a:schemeClr val="dk1"/>
              </a:solidFill>
            </a:endParaRPr>
          </a:p>
          <a:p>
            <a:pPr marL="0" lvl="0" indent="0" algn="l" rtl="0">
              <a:lnSpc>
                <a:spcPct val="115000"/>
              </a:lnSpc>
              <a:spcBef>
                <a:spcPts val="0"/>
              </a:spcBef>
              <a:spcAft>
                <a:spcPts val="0"/>
              </a:spcAft>
              <a:buNone/>
            </a:pPr>
            <a:r>
              <a:rPr lang="en-US" dirty="0">
                <a:solidFill>
                  <a:schemeClr val="dk1"/>
                </a:solidFill>
              </a:rPr>
              <a:t>Coalition organizations can lift up different components of the campaign that may speak to different audiences. The UP NOW coalition had members in many fields, so our members could highlight specifically how our campaign would impact them as teachers, as health care workers, as parents, as feminists, as small business owners. A well-rounded coalition is a huge asset in the “get out the vote” phase: If polling shows that support is low among a specific demographic, one of your many coalition members might be the right partner to develop messaging to reach that voter group.</a:t>
            </a:r>
          </a:p>
          <a:p>
            <a:pPr marL="0" lvl="0" indent="0" algn="l" rtl="0">
              <a:lnSpc>
                <a:spcPct val="115000"/>
              </a:lnSpc>
              <a:spcBef>
                <a:spcPts val="0"/>
              </a:spcBef>
              <a:spcAft>
                <a:spcPts val="0"/>
              </a:spcAft>
              <a:buNone/>
            </a:pPr>
            <a:endParaRPr lang="en-US"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b="1" dirty="0">
                <a:solidFill>
                  <a:schemeClr val="dk1"/>
                </a:solidFill>
              </a:rPr>
              <a:t>Resource:</a:t>
            </a:r>
            <a:r>
              <a:rPr lang="en-US" dirty="0">
                <a:solidFill>
                  <a:schemeClr val="dk1"/>
                </a:solidFill>
              </a:rPr>
              <a:t> The Multnomah County November 2020 voter’s guide: our endorsements start on page 56 and end on page 67. </a:t>
            </a:r>
            <a:r>
              <a:rPr lang="en-US" u="sng" dirty="0">
                <a:solidFill>
                  <a:schemeClr val="hlink"/>
                </a:solidFill>
                <a:hlinkClick r:id="rId3"/>
              </a:rPr>
              <a:t>https://multco.us/file/92543/download</a:t>
            </a:r>
            <a:endParaRPr lang="en-US" dirty="0">
              <a:solidFill>
                <a:schemeClr val="dk1"/>
              </a:solidFill>
            </a:endParaRP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617909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a161f76a14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a161f76a14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dirty="0">
                <a:solidFill>
                  <a:schemeClr val="dk1"/>
                </a:solidFill>
              </a:rPr>
              <a:t>Early outreach is key! From the start, your coalition members should have an authentic role in decision-making. They should participate in developing both the policy and the campaign. This will ensure that each organization feels fully invested in making the campaign succeed. Present a clear picture of how coalition members can participate and what they will be expected to do — especially for membership organizations who will likely need to vote to join you. Make it a priority from the beginning to make clear asks and develop lines of communication that you will carry through the campaign.</a:t>
            </a:r>
          </a:p>
          <a:p>
            <a:pPr marL="0" lvl="0" indent="0" algn="l" rtl="0">
              <a:lnSpc>
                <a:spcPct val="115000"/>
              </a:lnSpc>
              <a:spcBef>
                <a:spcPts val="0"/>
              </a:spcBef>
              <a:spcAft>
                <a:spcPts val="0"/>
              </a:spcAft>
              <a:buNone/>
            </a:pPr>
            <a:endParaRPr lang="en-US"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rPr>
              <a:t>At the same time, organizations often need something concrete from you to endorse. We drafted “points of unity” that detailed the core planks of our program that we used to build the coalition before we had final legal language drafted. </a:t>
            </a:r>
          </a:p>
        </p:txBody>
      </p:sp>
    </p:spTree>
    <p:extLst>
      <p:ext uri="{BB962C8B-B14F-4D97-AF65-F5344CB8AC3E}">
        <p14:creationId xmlns:p14="http://schemas.microsoft.com/office/powerpoint/2010/main" val="2300242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a161f76a14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a161f76a14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Are you ready to launch a campaign of your own? We here at UP NOW/Portland Democratic Socialists of America are more than happy to talk about your plans, answer any questions that we can, and help with more materials!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Reach us at </a:t>
            </a:r>
            <a:r>
              <a:rPr lang="en" u="sng">
                <a:solidFill>
                  <a:srgbClr val="1155CC"/>
                </a:solidFill>
                <a:hlinkClick r:id="rId3">
                  <a:extLst>
                    <a:ext uri="{A12FA001-AC4F-418D-AE19-62706E023703}">
                      <ahyp:hlinkClr xmlns:ahyp="http://schemas.microsoft.com/office/drawing/2018/hyperlinkcolor" val="tx"/>
                    </a:ext>
                  </a:extLst>
                </a:hlinkClick>
              </a:rPr>
              <a:t>upnowmultco@gmail.com</a:t>
            </a:r>
            <a:r>
              <a:rPr lang="en">
                <a:solidFill>
                  <a:schemeClr val="dk1"/>
                </a:solidFill>
              </a:rPr>
              <a:t>, </a:t>
            </a:r>
            <a:r>
              <a:rPr lang="en" u="sng">
                <a:solidFill>
                  <a:srgbClr val="1155CC"/>
                </a:solidFill>
                <a:hlinkClick r:id="rId4">
                  <a:extLst>
                    <a:ext uri="{A12FA001-AC4F-418D-AE19-62706E023703}">
                      <ahyp:hlinkClr xmlns:ahyp="http://schemas.microsoft.com/office/drawing/2018/hyperlinkcolor" val="tx"/>
                    </a:ext>
                  </a:extLst>
                </a:hlinkClick>
              </a:rPr>
              <a:t>upnow2020.org</a:t>
            </a:r>
            <a:r>
              <a:rPr lang="en">
                <a:solidFill>
                  <a:schemeClr val="dk1"/>
                </a:solidFill>
              </a:rPr>
              <a:t>, or on our social media (</a:t>
            </a:r>
            <a:r>
              <a:rPr lang="en" u="sng">
                <a:solidFill>
                  <a:srgbClr val="1155CC"/>
                </a:solidFill>
                <a:hlinkClick r:id="rId5">
                  <a:extLst>
                    <a:ext uri="{A12FA001-AC4F-418D-AE19-62706E023703}">
                      <ahyp:hlinkClr xmlns:ahyp="http://schemas.microsoft.com/office/drawing/2018/hyperlinkcolor" val="tx"/>
                    </a:ext>
                  </a:extLst>
                </a:hlinkClick>
              </a:rPr>
              <a:t>Instagram</a:t>
            </a:r>
            <a:r>
              <a:rPr lang="en">
                <a:solidFill>
                  <a:schemeClr val="dk1"/>
                </a:solidFill>
              </a:rPr>
              <a:t>, </a:t>
            </a:r>
            <a:r>
              <a:rPr lang="en" u="sng">
                <a:solidFill>
                  <a:srgbClr val="1155CC"/>
                </a:solidFill>
                <a:hlinkClick r:id="rId6">
                  <a:extLst>
                    <a:ext uri="{A12FA001-AC4F-418D-AE19-62706E023703}">
                      <ahyp:hlinkClr xmlns:ahyp="http://schemas.microsoft.com/office/drawing/2018/hyperlinkcolor" val="tx"/>
                    </a:ext>
                  </a:extLst>
                </a:hlinkClick>
              </a:rPr>
              <a:t>Facebook</a:t>
            </a:r>
            <a:r>
              <a:rPr lang="en">
                <a:solidFill>
                  <a:schemeClr val="dk1"/>
                </a:solidFill>
              </a:rPr>
              <a:t>, and </a:t>
            </a:r>
            <a:r>
              <a:rPr lang="en" u="sng">
                <a:solidFill>
                  <a:srgbClr val="1155CC"/>
                </a:solidFill>
                <a:hlinkClick r:id="rId7">
                  <a:extLst>
                    <a:ext uri="{A12FA001-AC4F-418D-AE19-62706E023703}">
                      <ahyp:hlinkClr xmlns:ahyp="http://schemas.microsoft.com/office/drawing/2018/hyperlinkcolor" val="tx"/>
                    </a:ext>
                  </a:extLst>
                </a:hlinkClick>
              </a:rPr>
              <a:t>Twitter</a:t>
            </a:r>
            <a:r>
              <a:rPr lang="en">
                <a:solidFill>
                  <a:schemeClr val="dk1"/>
                </a:solidFill>
              </a:rPr>
              <a: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a161f76a1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a161f76a1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In November 2020, voters in Multnomah County, Oregon, passed a ballot measure called Preschool for All. The measure secures universal, tuition-free preschool for all 3- and 4-year-olds in the county as well as higher wages for preschool workers. The measure achieves this by establishing a tax on the highest income-earners in the county.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a161f76a1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a161f76a1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Preschool for All measure is universal for all kids, meaning every 3- and 4-year-old in the county can participate if their parents choose to enroll them.</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The measure also has no means testing. Means-tested programs (like SNAP or Medicaid) require individuals or families to prove their eligibility, typically by requiring applicants to show proof of their income and assets.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Finally, the program is tuition-free for every child.</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a2a572098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a2a572098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For preschool to be meaningfully accessible to all children, it has to meet the needs of all caregivers. Preschool for All provides free care outside the traditional six-hour school day, beyond the traditional school year, and on weekends.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a2a572098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a2a572098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For many families, choosing a preschool for their young children is a deeply personal decision. Preschool for All lets families select any setting, including culturally responsive ones, that fits their goals for their children. By including all settings, Preschool for All also supports current providers, who are predominantly women of color.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a161f76a14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a161f76a1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Child care workers are underpaid. Child care workers are also disproportionately women of color. Preschool for All addresses these intersecting economic, racial, and gender justice issues by guaranteeing all child care workers earn a living wage.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The measure establishes that lead teachers will be paid on par with kindergarten teachers and that assistant teachers will earn a minimum of 135% of the minimum wage.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Preschool for All also guarantees union neutrality, allowing preschool and child care workers to organize without interference from the county.</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a161f76a14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a161f76a1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The progressive Preschool for All tax only impacts people who earn the highest incomes in Multnomah County. The tax begins at incomes of $125,000 after deductions for individuals, and it only affects the income above the thresholds shown on this slide.</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This tax makes the program truly equitable: All families will be able to enroll their children, but only the people with the most money will pay. For many families affected by the tax, their annual taxes toward Preschool for All will be less than the average amount that Oregon families paid for a year of child care in 2017.</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highlight>
                <a:srgbClr val="FFFF00"/>
              </a:highlight>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This is a better way to fully fund the program, and it removes the need for means testing. Means-tested programs often present significant barriers for people who qualify because they don’t have the time or capacity needed to fill out all the paperwork, collect all supporting documentation, and submit it all by required deadlines. By removing that barrier, Preschool for All will help more parents and caregivers access this critical resource.</a:t>
            </a:r>
            <a:endParaRPr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a161f76a14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a161f76a1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2C318"/>
        </a:solid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Font typeface="Roboto Medium"/>
              <a:buNone/>
              <a:defRPr sz="5200">
                <a:latin typeface="Roboto Medium"/>
                <a:ea typeface="Roboto Medium"/>
                <a:cs typeface="Roboto Medium"/>
                <a:sym typeface="Roboto Medium"/>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000"/>
              <a:buNone/>
              <a:defRPr/>
            </a:lvl1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55600" algn="ctr">
              <a:spcBef>
                <a:spcPts val="0"/>
              </a:spcBef>
              <a:spcAft>
                <a:spcPts val="0"/>
              </a:spcAft>
              <a:buSzPts val="20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8" name="Google Shape;4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 name="Picture 2">
            <a:extLst>
              <a:ext uri="{FF2B5EF4-FFF2-40B4-BE49-F238E27FC236}">
                <a16:creationId xmlns:a16="http://schemas.microsoft.com/office/drawing/2014/main" id="{D1BF5CA0-4870-1F4A-9E84-A8EDBC33C6E9}"/>
              </a:ext>
            </a:extLst>
          </p:cNvPr>
          <p:cNvPicPr>
            <a:picLocks noChangeAspect="1"/>
          </p:cNvPicPr>
          <p:nvPr userDrawn="1"/>
        </p:nvPicPr>
        <p:blipFill>
          <a:blip r:embed="rId2"/>
          <a:srcRect/>
          <a:stretch/>
        </p:blipFill>
        <p:spPr>
          <a:xfrm>
            <a:off x="0" y="0"/>
            <a:ext cx="9144000" cy="5143500"/>
          </a:xfrm>
          <a:prstGeom prst="rect">
            <a:avLst/>
          </a:prstGeom>
        </p:spPr>
      </p:pic>
    </p:spTree>
    <p:extLst>
      <p:ext uri="{BB962C8B-B14F-4D97-AF65-F5344CB8AC3E}">
        <p14:creationId xmlns:p14="http://schemas.microsoft.com/office/powerpoint/2010/main" val="3371885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96240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userDrawn="1">
  <p:cSld name="BLANK">
    <p:bg>
      <p:bgPr>
        <a:solidFill>
          <a:srgbClr val="404F9E"/>
        </a:solidFill>
        <a:effectLst/>
      </p:bgPr>
    </p:bg>
    <p:spTree>
      <p:nvGrpSpPr>
        <p:cNvPr id="1" name="Shape 49"/>
        <p:cNvGrpSpPr/>
        <p:nvPr/>
      </p:nvGrpSpPr>
      <p:grpSpPr>
        <a:xfrm>
          <a:off x="0" y="0"/>
          <a:ext cx="0" cy="0"/>
          <a:chOff x="0" y="0"/>
          <a:chExt cx="0" cy="0"/>
        </a:xfrm>
      </p:grpSpPr>
      <p:pic>
        <p:nvPicPr>
          <p:cNvPr id="7" name="Picture 6">
            <a:extLst>
              <a:ext uri="{FF2B5EF4-FFF2-40B4-BE49-F238E27FC236}">
                <a16:creationId xmlns:a16="http://schemas.microsoft.com/office/drawing/2014/main" id="{18DBF7B2-7D05-0C49-99C4-C1FAC08253AB}"/>
              </a:ext>
            </a:extLst>
          </p:cNvPr>
          <p:cNvPicPr>
            <a:picLocks noChangeAspect="1"/>
          </p:cNvPicPr>
          <p:nvPr userDrawn="1"/>
        </p:nvPicPr>
        <p:blipFill>
          <a:blip r:embed="rId2"/>
          <a:srcRect/>
          <a:stretch/>
        </p:blipFill>
        <p:spPr>
          <a:xfrm>
            <a:off x="0" y="0"/>
            <a:ext cx="9144000" cy="5143500"/>
          </a:xfrm>
          <a:prstGeom prst="rect">
            <a:avLst/>
          </a:prstGeom>
        </p:spPr>
      </p:pic>
      <p:sp>
        <p:nvSpPr>
          <p:cNvPr id="3" name="Google Shape;15;p3">
            <a:extLst>
              <a:ext uri="{FF2B5EF4-FFF2-40B4-BE49-F238E27FC236}">
                <a16:creationId xmlns:a16="http://schemas.microsoft.com/office/drawing/2014/main" id="{CBE3B370-9141-774C-9ECE-C0B46A581E03}"/>
              </a:ext>
            </a:extLst>
          </p:cNvPr>
          <p:cNvSpPr txBox="1">
            <a:spLocks noGrp="1"/>
          </p:cNvSpPr>
          <p:nvPr>
            <p:ph type="title"/>
          </p:nvPr>
        </p:nvSpPr>
        <p:spPr>
          <a:xfrm>
            <a:off x="311700" y="1647612"/>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Font typeface="Roboto Medium"/>
              <a:buNone/>
              <a:defRPr sz="5400" b="1" i="0">
                <a:solidFill>
                  <a:schemeClr val="accent1"/>
                </a:solidFill>
                <a:latin typeface="Nunito" pitchFamily="2" charset="77"/>
                <a:ea typeface="Roboto Medium"/>
                <a:cs typeface="Roboto Medium"/>
                <a:sym typeface="Roboto Medium"/>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4" name="Google Shape;15;p3">
            <a:extLst>
              <a:ext uri="{FF2B5EF4-FFF2-40B4-BE49-F238E27FC236}">
                <a16:creationId xmlns:a16="http://schemas.microsoft.com/office/drawing/2014/main" id="{16563DA0-E3FC-B041-BC88-42231A34BE6E}"/>
              </a:ext>
            </a:extLst>
          </p:cNvPr>
          <p:cNvSpPr txBox="1">
            <a:spLocks/>
          </p:cNvSpPr>
          <p:nvPr userDrawn="1"/>
        </p:nvSpPr>
        <p:spPr>
          <a:xfrm>
            <a:off x="311700" y="3075524"/>
            <a:ext cx="85206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Roboto Medium"/>
              <a:buNone/>
              <a:defRPr sz="5400" b="1" i="0" u="none" strike="noStrike" cap="none">
                <a:solidFill>
                  <a:schemeClr val="bg1"/>
                </a:solidFill>
                <a:latin typeface="Nunito" pitchFamily="2" charset="77"/>
                <a:ea typeface="Roboto Medium"/>
                <a:cs typeface="Roboto Medium"/>
                <a:sym typeface="Roboto Medium"/>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endParaRPr lang="en-US" sz="3600" dirty="0"/>
          </a:p>
        </p:txBody>
      </p:sp>
      <p:sp>
        <p:nvSpPr>
          <p:cNvPr id="5" name="Text Placeholder 4">
            <a:extLst>
              <a:ext uri="{FF2B5EF4-FFF2-40B4-BE49-F238E27FC236}">
                <a16:creationId xmlns:a16="http://schemas.microsoft.com/office/drawing/2014/main" id="{FB6FE2B6-F8E2-3B4C-9761-410499E74374}"/>
              </a:ext>
            </a:extLst>
          </p:cNvPr>
          <p:cNvSpPr>
            <a:spLocks noGrp="1"/>
          </p:cNvSpPr>
          <p:nvPr>
            <p:ph type="body" sz="quarter" idx="10"/>
          </p:nvPr>
        </p:nvSpPr>
        <p:spPr>
          <a:xfrm>
            <a:off x="311150" y="2571750"/>
            <a:ext cx="8521700" cy="1271587"/>
          </a:xfrm>
        </p:spPr>
        <p:txBody>
          <a:bodyPr/>
          <a:lstStyle>
            <a:lvl1pPr marL="0" indent="0" algn="ctr">
              <a:spcAft>
                <a:spcPts val="600"/>
              </a:spcAft>
              <a:buFont typeface="+mj-lt"/>
              <a:buNone/>
              <a:defRPr b="1" i="0">
                <a:solidFill>
                  <a:schemeClr val="bg1"/>
                </a:solidFill>
                <a:latin typeface="Nunito" pitchFamily="2" charset="77"/>
              </a:defRPr>
            </a:lvl1pPr>
            <a:lvl2pPr marL="596900" indent="0" algn="ctr">
              <a:spcAft>
                <a:spcPts val="600"/>
              </a:spcAft>
              <a:buFont typeface="+mj-lt"/>
              <a:buNone/>
              <a:defRPr b="1" i="0">
                <a:solidFill>
                  <a:schemeClr val="bg1"/>
                </a:solidFill>
                <a:latin typeface="Nunito" pitchFamily="2" charset="77"/>
              </a:defRPr>
            </a:lvl2pPr>
            <a:lvl3pPr marL="1054100" indent="0" algn="ctr">
              <a:spcAft>
                <a:spcPts val="600"/>
              </a:spcAft>
              <a:buFont typeface="+mj-lt"/>
              <a:buNone/>
              <a:defRPr b="1" i="0">
                <a:solidFill>
                  <a:schemeClr val="bg1"/>
                </a:solidFill>
                <a:latin typeface="Nunito" pitchFamily="2" charset="77"/>
              </a:defRPr>
            </a:lvl3pPr>
            <a:lvl4pPr marL="1511300" indent="0" algn="ctr">
              <a:spcAft>
                <a:spcPts val="600"/>
              </a:spcAft>
              <a:buFont typeface="+mj-lt"/>
              <a:buNone/>
              <a:defRPr b="1" i="0">
                <a:solidFill>
                  <a:schemeClr val="bg1"/>
                </a:solidFill>
                <a:latin typeface="Nunito" pitchFamily="2" charset="77"/>
              </a:defRPr>
            </a:lvl4pPr>
            <a:lvl5pPr marL="1968500" indent="0" algn="ctr">
              <a:spcAft>
                <a:spcPts val="600"/>
              </a:spcAft>
              <a:buFont typeface="+mj-lt"/>
              <a:buNone/>
              <a:defRPr b="1" i="0">
                <a:solidFill>
                  <a:schemeClr val="bg1"/>
                </a:solidFill>
                <a:latin typeface="Nunito"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Font typeface="Roboto Medium"/>
              <a:buNone/>
              <a:defRPr sz="3600">
                <a:latin typeface="Roboto Medium"/>
                <a:ea typeface="Roboto Medium"/>
                <a:cs typeface="Roboto Medium"/>
                <a:sym typeface="Roboto Medium"/>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bg>
      <p:bgPr>
        <a:solidFill>
          <a:srgbClr val="FEFBF0"/>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599497" y="465574"/>
            <a:ext cx="7945006"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9" name="Google Shape;19;p4"/>
          <p:cNvSpPr txBox="1">
            <a:spLocks noGrp="1"/>
          </p:cNvSpPr>
          <p:nvPr>
            <p:ph type="body" idx="1"/>
          </p:nvPr>
        </p:nvSpPr>
        <p:spPr>
          <a:xfrm>
            <a:off x="599497" y="1173024"/>
            <a:ext cx="7945006" cy="3416400"/>
          </a:xfrm>
          <a:prstGeom prst="rect">
            <a:avLst/>
          </a:prstGeom>
        </p:spPr>
        <p:txBody>
          <a:bodyPr spcFirstLastPara="1" wrap="square" lIns="91425" tIns="91425" rIns="91425" bIns="91425" anchor="t" anchorCtr="0">
            <a:noAutofit/>
          </a:bodyPr>
          <a:lstStyle>
            <a:lvl1pPr marL="457200" lvl="0" indent="-355600">
              <a:spcBef>
                <a:spcPts val="0"/>
              </a:spcBef>
              <a:spcAft>
                <a:spcPts val="0"/>
              </a:spcAft>
              <a:buSzPts val="20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51828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599497" y="465574"/>
            <a:ext cx="7945006"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9" name="Google Shape;19;p4"/>
          <p:cNvSpPr txBox="1">
            <a:spLocks noGrp="1"/>
          </p:cNvSpPr>
          <p:nvPr>
            <p:ph type="body" idx="1"/>
          </p:nvPr>
        </p:nvSpPr>
        <p:spPr>
          <a:xfrm>
            <a:off x="599497" y="1173024"/>
            <a:ext cx="7945006" cy="3416400"/>
          </a:xfrm>
          <a:prstGeom prst="rect">
            <a:avLst/>
          </a:prstGeom>
        </p:spPr>
        <p:txBody>
          <a:bodyPr spcFirstLastPara="1" wrap="square" lIns="91425" tIns="91425" rIns="91425" bIns="91425" anchor="t" anchorCtr="0">
            <a:noAutofit/>
          </a:bodyPr>
          <a:lstStyle>
            <a:lvl1pPr marL="457200" lvl="0" indent="-355600">
              <a:spcBef>
                <a:spcPts val="0"/>
              </a:spcBef>
              <a:spcAft>
                <a:spcPts val="0"/>
              </a:spcAft>
              <a:buSzPts val="20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 name="Google Shape;39;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55600">
              <a:spcBef>
                <a:spcPts val="0"/>
              </a:spcBef>
              <a:spcAft>
                <a:spcPts val="0"/>
              </a:spcAft>
              <a:buSzPts val="20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1" name="Google Shape;4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2C318"/>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2"/>
              </a:buClr>
              <a:buSzPts val="2000"/>
              <a:buFont typeface="Roboto"/>
              <a:buChar char="●"/>
              <a:defRPr sz="2000" b="1">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Medium"/>
              <a:buChar char="○"/>
              <a:defRPr>
                <a:solidFill>
                  <a:schemeClr val="dk2"/>
                </a:solidFill>
                <a:latin typeface="Roboto Medium"/>
                <a:ea typeface="Roboto Medium"/>
                <a:cs typeface="Roboto Medium"/>
                <a:sym typeface="Roboto Medium"/>
              </a:defRPr>
            </a:lvl2pPr>
            <a:lvl3pPr marL="1371600" lvl="2" indent="-317500">
              <a:lnSpc>
                <a:spcPct val="115000"/>
              </a:lnSpc>
              <a:spcBef>
                <a:spcPts val="1600"/>
              </a:spcBef>
              <a:spcAft>
                <a:spcPts val="0"/>
              </a:spcAft>
              <a:buClr>
                <a:schemeClr val="dk2"/>
              </a:buClr>
              <a:buSzPts val="1400"/>
              <a:buFont typeface="Roboto Medium"/>
              <a:buChar char="■"/>
              <a:defRPr>
                <a:solidFill>
                  <a:schemeClr val="dk2"/>
                </a:solidFill>
                <a:latin typeface="Roboto Medium"/>
                <a:ea typeface="Roboto Medium"/>
                <a:cs typeface="Roboto Medium"/>
                <a:sym typeface="Roboto Medium"/>
              </a:defRPr>
            </a:lvl3pPr>
            <a:lvl4pPr marL="1828800" lvl="3" indent="-317500">
              <a:lnSpc>
                <a:spcPct val="115000"/>
              </a:lnSpc>
              <a:spcBef>
                <a:spcPts val="1600"/>
              </a:spcBef>
              <a:spcAft>
                <a:spcPts val="0"/>
              </a:spcAft>
              <a:buClr>
                <a:schemeClr val="dk2"/>
              </a:buClr>
              <a:buSzPts val="1400"/>
              <a:buFont typeface="Roboto Medium"/>
              <a:buChar char="●"/>
              <a:defRPr>
                <a:solidFill>
                  <a:schemeClr val="dk2"/>
                </a:solidFill>
                <a:latin typeface="Roboto Medium"/>
                <a:ea typeface="Roboto Medium"/>
                <a:cs typeface="Roboto Medium"/>
                <a:sym typeface="Roboto Medium"/>
              </a:defRPr>
            </a:lvl4pPr>
            <a:lvl5pPr marL="2286000" lvl="4" indent="-317500">
              <a:lnSpc>
                <a:spcPct val="115000"/>
              </a:lnSpc>
              <a:spcBef>
                <a:spcPts val="1600"/>
              </a:spcBef>
              <a:spcAft>
                <a:spcPts val="0"/>
              </a:spcAft>
              <a:buClr>
                <a:schemeClr val="dk2"/>
              </a:buClr>
              <a:buSzPts val="1400"/>
              <a:buFont typeface="Roboto Medium"/>
              <a:buChar char="○"/>
              <a:defRPr>
                <a:solidFill>
                  <a:schemeClr val="dk2"/>
                </a:solidFill>
                <a:latin typeface="Roboto Medium"/>
                <a:ea typeface="Roboto Medium"/>
                <a:cs typeface="Roboto Medium"/>
                <a:sym typeface="Roboto Medium"/>
              </a:defRPr>
            </a:lvl5pPr>
            <a:lvl6pPr marL="2743200" lvl="5" indent="-317500">
              <a:lnSpc>
                <a:spcPct val="115000"/>
              </a:lnSpc>
              <a:spcBef>
                <a:spcPts val="1600"/>
              </a:spcBef>
              <a:spcAft>
                <a:spcPts val="0"/>
              </a:spcAft>
              <a:buClr>
                <a:schemeClr val="dk2"/>
              </a:buClr>
              <a:buSzPts val="1400"/>
              <a:buFont typeface="Roboto Medium"/>
              <a:buChar char="■"/>
              <a:defRPr>
                <a:solidFill>
                  <a:schemeClr val="dk2"/>
                </a:solidFill>
                <a:latin typeface="Roboto Medium"/>
                <a:ea typeface="Roboto Medium"/>
                <a:cs typeface="Roboto Medium"/>
                <a:sym typeface="Roboto Medium"/>
              </a:defRPr>
            </a:lvl6pPr>
            <a:lvl7pPr marL="3200400" lvl="6" indent="-317500">
              <a:lnSpc>
                <a:spcPct val="115000"/>
              </a:lnSpc>
              <a:spcBef>
                <a:spcPts val="1600"/>
              </a:spcBef>
              <a:spcAft>
                <a:spcPts val="0"/>
              </a:spcAft>
              <a:buClr>
                <a:schemeClr val="dk2"/>
              </a:buClr>
              <a:buSzPts val="1400"/>
              <a:buFont typeface="Roboto Medium"/>
              <a:buChar char="●"/>
              <a:defRPr>
                <a:solidFill>
                  <a:schemeClr val="dk2"/>
                </a:solidFill>
                <a:latin typeface="Roboto Medium"/>
                <a:ea typeface="Roboto Medium"/>
                <a:cs typeface="Roboto Medium"/>
                <a:sym typeface="Roboto Medium"/>
              </a:defRPr>
            </a:lvl7pPr>
            <a:lvl8pPr marL="3657600" lvl="7" indent="-317500">
              <a:lnSpc>
                <a:spcPct val="115000"/>
              </a:lnSpc>
              <a:spcBef>
                <a:spcPts val="1600"/>
              </a:spcBef>
              <a:spcAft>
                <a:spcPts val="0"/>
              </a:spcAft>
              <a:buClr>
                <a:schemeClr val="dk2"/>
              </a:buClr>
              <a:buSzPts val="1400"/>
              <a:buFont typeface="Roboto Medium"/>
              <a:buChar char="○"/>
              <a:defRPr>
                <a:solidFill>
                  <a:schemeClr val="dk2"/>
                </a:solidFill>
                <a:latin typeface="Roboto Medium"/>
                <a:ea typeface="Roboto Medium"/>
                <a:cs typeface="Roboto Medium"/>
                <a:sym typeface="Roboto Medium"/>
              </a:defRPr>
            </a:lvl8pPr>
            <a:lvl9pPr marL="4114800" lvl="8" indent="-317500">
              <a:lnSpc>
                <a:spcPct val="115000"/>
              </a:lnSpc>
              <a:spcBef>
                <a:spcPts val="1600"/>
              </a:spcBef>
              <a:spcAft>
                <a:spcPts val="1600"/>
              </a:spcAft>
              <a:buClr>
                <a:schemeClr val="dk2"/>
              </a:buClr>
              <a:buSzPts val="1400"/>
              <a:buFont typeface="Roboto Medium"/>
              <a:buChar char="■"/>
              <a:defRPr>
                <a:solidFill>
                  <a:schemeClr val="dk2"/>
                </a:solidFill>
                <a:latin typeface="Roboto Medium"/>
                <a:ea typeface="Roboto Medium"/>
                <a:cs typeface="Roboto Medium"/>
                <a:sym typeface="Roboto Medium"/>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pitchFamily="2" charset="77"/>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62"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61" r:id="rId12"/>
    <p:sldLayoutId id="2147483660" r:id="rId13"/>
    <p:sldLayoutId id="214748365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Nunito" pitchFamily="2" charset="77"/>
          <a:ea typeface="Nunito"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Nunito" pitchFamily="2" charset="77"/>
          <a:ea typeface="Nunito"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1.sv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notesSlide" Target="../notesSlides/notesSlide11.xml"/><Relationship Id="rId16"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sv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sv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sv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sv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svg"/></Relationships>
</file>

<file path=ppt/slides/_rels/slide1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chart" Target="../charts/chart2.xml"/><Relationship Id="rId5" Type="http://schemas.openxmlformats.org/officeDocument/2006/relationships/image" Target="../media/image7.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54"/>
        <p:cNvGrpSpPr/>
        <p:nvPr/>
      </p:nvGrpSpPr>
      <p:grpSpPr>
        <a:xfrm>
          <a:off x="0" y="0"/>
          <a:ext cx="0" cy="0"/>
          <a:chOff x="0" y="0"/>
          <a:chExt cx="0" cy="0"/>
        </a:xfrm>
      </p:grpSpPr>
      <p:pic>
        <p:nvPicPr>
          <p:cNvPr id="55" name="Google Shape;55;p13"/>
          <p:cNvPicPr preferRelativeResize="0"/>
          <p:nvPr/>
        </p:nvPicPr>
        <p:blipFill rotWithShape="1">
          <a:blip r:embed="rId3">
            <a:alphaModFix/>
          </a:blip>
          <a:srcRect/>
          <a:stretch/>
        </p:blipFill>
        <p:spPr>
          <a:xfrm>
            <a:off x="2706338" y="1066590"/>
            <a:ext cx="3731323" cy="301032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2"/>
          <p:cNvSpPr txBox="1">
            <a:spLocks noGrp="1"/>
          </p:cNvSpPr>
          <p:nvPr>
            <p:ph type="title"/>
          </p:nvPr>
        </p:nvSpPr>
        <p:spPr>
          <a:xfrm>
            <a:off x="599497" y="465574"/>
            <a:ext cx="4490663"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Nunito"/>
                <a:ea typeface="Nunito"/>
                <a:cs typeface="Nunito"/>
                <a:sym typeface="Nunito"/>
              </a:rPr>
              <a:t>Four Phases of Universal Preschool NOW</a:t>
            </a:r>
            <a:endParaRPr b="1" dirty="0">
              <a:latin typeface="Nunito"/>
              <a:ea typeface="Nunito"/>
              <a:cs typeface="Nunito"/>
              <a:sym typeface="Nunito"/>
            </a:endParaRPr>
          </a:p>
        </p:txBody>
      </p:sp>
      <p:sp>
        <p:nvSpPr>
          <p:cNvPr id="2" name="Rounded Rectangle 1">
            <a:extLst>
              <a:ext uri="{FF2B5EF4-FFF2-40B4-BE49-F238E27FC236}">
                <a16:creationId xmlns:a16="http://schemas.microsoft.com/office/drawing/2014/main" id="{5A5AECBF-1CF4-554C-BCCD-E88AC6A01FA8}"/>
              </a:ext>
            </a:extLst>
          </p:cNvPr>
          <p:cNvSpPr/>
          <p:nvPr/>
        </p:nvSpPr>
        <p:spPr>
          <a:xfrm>
            <a:off x="703512" y="1587999"/>
            <a:ext cx="3550406" cy="622396"/>
          </a:xfrm>
          <a:prstGeom prst="roundRect">
            <a:avLst/>
          </a:prstGeom>
          <a:solidFill>
            <a:srgbClr val="FEFBF0"/>
          </a:solidFill>
          <a:ln>
            <a:noFill/>
          </a:ln>
          <a:effectLst>
            <a:outerShdw blurRad="1016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200" dirty="0">
                <a:solidFill>
                  <a:sysClr val="windowText" lastClr="000000"/>
                </a:solidFill>
                <a:latin typeface="Nunito SemiBold"/>
                <a:ea typeface="Nunito SemiBold"/>
                <a:cs typeface="Nunito SemiBold"/>
                <a:sym typeface="Nunito SemiBold"/>
              </a:rPr>
              <a:t>Phase 1</a:t>
            </a:r>
          </a:p>
          <a:p>
            <a:pPr lvl="0"/>
            <a:r>
              <a:rPr lang="en-US" sz="1800" dirty="0">
                <a:solidFill>
                  <a:sysClr val="windowText" lastClr="000000"/>
                </a:solidFill>
                <a:latin typeface="Nunito SemiBold"/>
                <a:ea typeface="Nunito SemiBold"/>
                <a:cs typeface="Nunito SemiBold"/>
                <a:sym typeface="Nunito SemiBold"/>
              </a:rPr>
              <a:t>Planning</a:t>
            </a:r>
          </a:p>
        </p:txBody>
      </p:sp>
      <p:sp>
        <p:nvSpPr>
          <p:cNvPr id="9" name="Rounded Rectangle 8">
            <a:extLst>
              <a:ext uri="{FF2B5EF4-FFF2-40B4-BE49-F238E27FC236}">
                <a16:creationId xmlns:a16="http://schemas.microsoft.com/office/drawing/2014/main" id="{FD890D29-5C5F-154C-969B-9025C5DE6D4A}"/>
              </a:ext>
            </a:extLst>
          </p:cNvPr>
          <p:cNvSpPr/>
          <p:nvPr/>
        </p:nvSpPr>
        <p:spPr>
          <a:xfrm>
            <a:off x="703512" y="2324374"/>
            <a:ext cx="3550406" cy="622396"/>
          </a:xfrm>
          <a:prstGeom prst="roundRect">
            <a:avLst/>
          </a:prstGeom>
          <a:solidFill>
            <a:srgbClr val="FEFBF0"/>
          </a:solidFill>
          <a:ln>
            <a:noFill/>
          </a:ln>
          <a:effectLst>
            <a:outerShdw blurRad="1016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200" dirty="0">
                <a:solidFill>
                  <a:sysClr val="windowText" lastClr="000000"/>
                </a:solidFill>
                <a:latin typeface="Nunito SemiBold"/>
                <a:ea typeface="Nunito SemiBold"/>
                <a:cs typeface="Nunito SemiBold"/>
                <a:sym typeface="Nunito SemiBold"/>
              </a:rPr>
              <a:t>Phase 2</a:t>
            </a:r>
          </a:p>
          <a:p>
            <a:pPr lvl="0"/>
            <a:r>
              <a:rPr lang="en-US" sz="1800" dirty="0">
                <a:solidFill>
                  <a:sysClr val="windowText" lastClr="000000"/>
                </a:solidFill>
                <a:latin typeface="Nunito SemiBold"/>
                <a:ea typeface="Nunito SemiBold"/>
                <a:cs typeface="Nunito SemiBold"/>
                <a:sym typeface="Nunito SemiBold"/>
              </a:rPr>
              <a:t>Signature Gathering</a:t>
            </a:r>
          </a:p>
        </p:txBody>
      </p:sp>
      <p:pic>
        <p:nvPicPr>
          <p:cNvPr id="8" name="Graphic 7" descr="Pencil outline">
            <a:extLst>
              <a:ext uri="{FF2B5EF4-FFF2-40B4-BE49-F238E27FC236}">
                <a16:creationId xmlns:a16="http://schemas.microsoft.com/office/drawing/2014/main" id="{4BF83E28-1A61-4E45-A036-1289394ECA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41781" y="2406972"/>
            <a:ext cx="457200" cy="457200"/>
          </a:xfrm>
          <a:prstGeom prst="rect">
            <a:avLst/>
          </a:prstGeom>
        </p:spPr>
      </p:pic>
      <p:pic>
        <p:nvPicPr>
          <p:cNvPr id="11" name="Graphic 10" descr="Lightbulb outline">
            <a:extLst>
              <a:ext uri="{FF2B5EF4-FFF2-40B4-BE49-F238E27FC236}">
                <a16:creationId xmlns:a16="http://schemas.microsoft.com/office/drawing/2014/main" id="{A0A3ECC2-BE5E-6740-9F1A-C658FDC18A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41781" y="1670597"/>
            <a:ext cx="457200" cy="457200"/>
          </a:xfrm>
          <a:prstGeom prst="rect">
            <a:avLst/>
          </a:prstGeom>
        </p:spPr>
      </p:pic>
      <p:sp>
        <p:nvSpPr>
          <p:cNvPr id="14" name="Rounded Rectangle 13">
            <a:extLst>
              <a:ext uri="{FF2B5EF4-FFF2-40B4-BE49-F238E27FC236}">
                <a16:creationId xmlns:a16="http://schemas.microsoft.com/office/drawing/2014/main" id="{6DC4A5CC-16DA-C14C-98E1-AA24473F0C26}"/>
              </a:ext>
            </a:extLst>
          </p:cNvPr>
          <p:cNvSpPr/>
          <p:nvPr/>
        </p:nvSpPr>
        <p:spPr>
          <a:xfrm>
            <a:off x="703512" y="3057463"/>
            <a:ext cx="3550406" cy="622396"/>
          </a:xfrm>
          <a:prstGeom prst="roundRect">
            <a:avLst/>
          </a:prstGeom>
          <a:solidFill>
            <a:srgbClr val="FEFBF0"/>
          </a:solidFill>
          <a:ln>
            <a:noFill/>
          </a:ln>
          <a:effectLst>
            <a:outerShdw blurRad="1016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200" dirty="0">
                <a:solidFill>
                  <a:sysClr val="windowText" lastClr="000000"/>
                </a:solidFill>
                <a:latin typeface="Nunito SemiBold"/>
                <a:ea typeface="Nunito SemiBold"/>
                <a:cs typeface="Nunito SemiBold"/>
                <a:sym typeface="Nunito SemiBold"/>
              </a:rPr>
              <a:t>Phase 3</a:t>
            </a:r>
          </a:p>
          <a:p>
            <a:pPr lvl="0"/>
            <a:r>
              <a:rPr lang="en-US" sz="1800" dirty="0">
                <a:solidFill>
                  <a:sysClr val="windowText" lastClr="000000"/>
                </a:solidFill>
                <a:latin typeface="Nunito SemiBold"/>
                <a:ea typeface="Nunito SemiBold"/>
                <a:cs typeface="Nunito SemiBold"/>
                <a:sym typeface="Nunito SemiBold"/>
              </a:rPr>
              <a:t>Election Campaigning</a:t>
            </a:r>
          </a:p>
        </p:txBody>
      </p:sp>
      <p:pic>
        <p:nvPicPr>
          <p:cNvPr id="13" name="Graphic 12" descr="Megaphone1 outline">
            <a:extLst>
              <a:ext uri="{FF2B5EF4-FFF2-40B4-BE49-F238E27FC236}">
                <a16:creationId xmlns:a16="http://schemas.microsoft.com/office/drawing/2014/main" id="{4F8A5974-35DB-594B-9045-26F8E58349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14209" y="3106015"/>
            <a:ext cx="512345" cy="512345"/>
          </a:xfrm>
          <a:prstGeom prst="rect">
            <a:avLst/>
          </a:prstGeom>
        </p:spPr>
      </p:pic>
      <p:sp>
        <p:nvSpPr>
          <p:cNvPr id="17" name="Rounded Rectangle 16">
            <a:extLst>
              <a:ext uri="{FF2B5EF4-FFF2-40B4-BE49-F238E27FC236}">
                <a16:creationId xmlns:a16="http://schemas.microsoft.com/office/drawing/2014/main" id="{5DE906C0-937C-E34E-A13B-2AF969401672}"/>
              </a:ext>
            </a:extLst>
          </p:cNvPr>
          <p:cNvSpPr/>
          <p:nvPr/>
        </p:nvSpPr>
        <p:spPr>
          <a:xfrm>
            <a:off x="703512" y="3790552"/>
            <a:ext cx="3550406" cy="887374"/>
          </a:xfrm>
          <a:prstGeom prst="roundRect">
            <a:avLst/>
          </a:prstGeom>
          <a:solidFill>
            <a:srgbClr val="FEFBF0"/>
          </a:solidFill>
          <a:ln>
            <a:noFill/>
          </a:ln>
          <a:effectLst>
            <a:outerShdw blurRad="1016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200" dirty="0">
                <a:solidFill>
                  <a:sysClr val="windowText" lastClr="000000"/>
                </a:solidFill>
                <a:latin typeface="Nunito SemiBold"/>
                <a:ea typeface="Nunito SemiBold"/>
                <a:cs typeface="Nunito SemiBold"/>
                <a:sym typeface="Nunito SemiBold"/>
              </a:rPr>
              <a:t>Phase 4</a:t>
            </a:r>
          </a:p>
          <a:p>
            <a:pPr lvl="0"/>
            <a:r>
              <a:rPr lang="en-US" sz="1800" dirty="0">
                <a:solidFill>
                  <a:sysClr val="windowText" lastClr="000000"/>
                </a:solidFill>
                <a:latin typeface="Nunito SemiBold"/>
                <a:ea typeface="Nunito SemiBold"/>
                <a:cs typeface="Nunito SemiBold"/>
                <a:sym typeface="Nunito SemiBold"/>
              </a:rPr>
              <a:t>Post-Election Messaging </a:t>
            </a:r>
            <a:br>
              <a:rPr lang="en-US" sz="1800" dirty="0">
                <a:solidFill>
                  <a:sysClr val="windowText" lastClr="000000"/>
                </a:solidFill>
                <a:latin typeface="Nunito SemiBold"/>
                <a:ea typeface="Nunito SemiBold"/>
                <a:cs typeface="Nunito SemiBold"/>
                <a:sym typeface="Nunito SemiBold"/>
              </a:rPr>
            </a:br>
            <a:r>
              <a:rPr lang="en-US" sz="1800" dirty="0">
                <a:solidFill>
                  <a:sysClr val="windowText" lastClr="000000"/>
                </a:solidFill>
                <a:latin typeface="Nunito SemiBold"/>
                <a:ea typeface="Nunito SemiBold"/>
                <a:cs typeface="Nunito SemiBold"/>
                <a:sym typeface="Nunito SemiBold"/>
              </a:rPr>
              <a:t>and What’s Next?</a:t>
            </a:r>
          </a:p>
        </p:txBody>
      </p:sp>
      <p:pic>
        <p:nvPicPr>
          <p:cNvPr id="19" name="Graphic 18" descr="End outline">
            <a:extLst>
              <a:ext uri="{FF2B5EF4-FFF2-40B4-BE49-F238E27FC236}">
                <a16:creationId xmlns:a16="http://schemas.microsoft.com/office/drawing/2014/main" id="{A93D6051-7D71-A048-8A04-C2F939D5CA3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11031" y="3902493"/>
            <a:ext cx="515523" cy="515523"/>
          </a:xfrm>
          <a:prstGeom prst="rect">
            <a:avLst/>
          </a:prstGeom>
        </p:spPr>
      </p:pic>
      <p:pic>
        <p:nvPicPr>
          <p:cNvPr id="22" name="Picture 21" descr="A child drawing on a paper&#10;&#10;Description automatically generated with low confidence">
            <a:extLst>
              <a:ext uri="{FF2B5EF4-FFF2-40B4-BE49-F238E27FC236}">
                <a16:creationId xmlns:a16="http://schemas.microsoft.com/office/drawing/2014/main" id="{692A1BD5-F550-DA46-AFE8-86FF1752BEB3}"/>
              </a:ext>
            </a:extLst>
          </p:cNvPr>
          <p:cNvPicPr>
            <a:picLocks noChangeAspect="1"/>
          </p:cNvPicPr>
          <p:nvPr/>
        </p:nvPicPr>
        <p:blipFill rotWithShape="1">
          <a:blip r:embed="rId11"/>
          <a:srcRect l="10028" r="14777"/>
          <a:stretch/>
        </p:blipFill>
        <p:spPr>
          <a:xfrm>
            <a:off x="5276336" y="0"/>
            <a:ext cx="3867664"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Nunito"/>
                <a:ea typeface="Nunito"/>
                <a:cs typeface="Nunito"/>
                <a:sym typeface="Nunito"/>
              </a:rPr>
              <a:t>Seven Activities</a:t>
            </a:r>
            <a:endParaRPr b="1" dirty="0">
              <a:latin typeface="Nunito"/>
              <a:ea typeface="Nunito"/>
              <a:cs typeface="Nunito"/>
              <a:sym typeface="Nunito"/>
            </a:endParaRPr>
          </a:p>
        </p:txBody>
      </p:sp>
      <p:sp>
        <p:nvSpPr>
          <p:cNvPr id="6" name="Rounded Rectangle 5">
            <a:extLst>
              <a:ext uri="{FF2B5EF4-FFF2-40B4-BE49-F238E27FC236}">
                <a16:creationId xmlns:a16="http://schemas.microsoft.com/office/drawing/2014/main" id="{59F2B006-F58B-0141-BFD4-5CA81445A707}"/>
              </a:ext>
            </a:extLst>
          </p:cNvPr>
          <p:cNvSpPr/>
          <p:nvPr/>
        </p:nvSpPr>
        <p:spPr>
          <a:xfrm>
            <a:off x="703512" y="1291437"/>
            <a:ext cx="3550406" cy="364369"/>
          </a:xfrm>
          <a:prstGeom prst="roundRect">
            <a:avLst/>
          </a:prstGeom>
          <a:solidFill>
            <a:srgbClr val="FEFBF0"/>
          </a:solidFill>
          <a:ln>
            <a:noFill/>
          </a:ln>
          <a:effectLst>
            <a:outerShdw blurRad="1016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800" dirty="0">
                <a:solidFill>
                  <a:sysClr val="windowText" lastClr="000000"/>
                </a:solidFill>
                <a:latin typeface="Nunito SemiBold"/>
                <a:ea typeface="Nunito SemiBold"/>
                <a:cs typeface="Nunito SemiBold"/>
                <a:sym typeface="Nunito SemiBold"/>
              </a:rPr>
              <a:t>Research</a:t>
            </a:r>
          </a:p>
        </p:txBody>
      </p:sp>
      <p:sp>
        <p:nvSpPr>
          <p:cNvPr id="7" name="Rounded Rectangle 6">
            <a:extLst>
              <a:ext uri="{FF2B5EF4-FFF2-40B4-BE49-F238E27FC236}">
                <a16:creationId xmlns:a16="http://schemas.microsoft.com/office/drawing/2014/main" id="{7D009D20-FC0E-2C48-B08D-4806CC177116}"/>
              </a:ext>
            </a:extLst>
          </p:cNvPr>
          <p:cNvSpPr/>
          <p:nvPr/>
        </p:nvSpPr>
        <p:spPr>
          <a:xfrm>
            <a:off x="703512" y="1767172"/>
            <a:ext cx="3550406" cy="364369"/>
          </a:xfrm>
          <a:prstGeom prst="roundRect">
            <a:avLst/>
          </a:prstGeom>
          <a:solidFill>
            <a:srgbClr val="FEFBF0"/>
          </a:solidFill>
          <a:ln>
            <a:noFill/>
          </a:ln>
          <a:effectLst>
            <a:outerShdw blurRad="1016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800" dirty="0">
                <a:solidFill>
                  <a:sysClr val="windowText" lastClr="000000"/>
                </a:solidFill>
                <a:latin typeface="Nunito SemiBold"/>
                <a:ea typeface="Nunito SemiBold"/>
                <a:cs typeface="Nunito SemiBold"/>
                <a:sym typeface="Nunito SemiBold"/>
              </a:rPr>
              <a:t>Coalition Building</a:t>
            </a:r>
          </a:p>
        </p:txBody>
      </p:sp>
      <p:sp>
        <p:nvSpPr>
          <p:cNvPr id="8" name="Rounded Rectangle 7">
            <a:extLst>
              <a:ext uri="{FF2B5EF4-FFF2-40B4-BE49-F238E27FC236}">
                <a16:creationId xmlns:a16="http://schemas.microsoft.com/office/drawing/2014/main" id="{E2B31FE5-4E69-374C-9DDE-51AE092C1B41}"/>
              </a:ext>
            </a:extLst>
          </p:cNvPr>
          <p:cNvSpPr/>
          <p:nvPr/>
        </p:nvSpPr>
        <p:spPr>
          <a:xfrm>
            <a:off x="703512" y="2242907"/>
            <a:ext cx="3550406" cy="364369"/>
          </a:xfrm>
          <a:prstGeom prst="roundRect">
            <a:avLst/>
          </a:prstGeom>
          <a:solidFill>
            <a:srgbClr val="FEFBF0"/>
          </a:solidFill>
          <a:ln>
            <a:noFill/>
          </a:ln>
          <a:effectLst>
            <a:outerShdw blurRad="1016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800" dirty="0">
                <a:solidFill>
                  <a:sysClr val="windowText" lastClr="000000"/>
                </a:solidFill>
                <a:latin typeface="Nunito SemiBold"/>
                <a:ea typeface="Nunito SemiBold"/>
                <a:cs typeface="Nunito SemiBold"/>
                <a:sym typeface="Nunito SemiBold"/>
              </a:rPr>
              <a:t>Measure Writing</a:t>
            </a:r>
          </a:p>
        </p:txBody>
      </p:sp>
      <p:sp>
        <p:nvSpPr>
          <p:cNvPr id="9" name="Rounded Rectangle 8">
            <a:extLst>
              <a:ext uri="{FF2B5EF4-FFF2-40B4-BE49-F238E27FC236}">
                <a16:creationId xmlns:a16="http://schemas.microsoft.com/office/drawing/2014/main" id="{367820F7-DFC2-3D40-8EDD-54EF21F1523A}"/>
              </a:ext>
            </a:extLst>
          </p:cNvPr>
          <p:cNvSpPr/>
          <p:nvPr/>
        </p:nvSpPr>
        <p:spPr>
          <a:xfrm>
            <a:off x="703512" y="2718642"/>
            <a:ext cx="3550406" cy="364369"/>
          </a:xfrm>
          <a:prstGeom prst="roundRect">
            <a:avLst/>
          </a:prstGeom>
          <a:solidFill>
            <a:srgbClr val="FEFBF0"/>
          </a:solidFill>
          <a:ln>
            <a:noFill/>
          </a:ln>
          <a:effectLst>
            <a:outerShdw blurRad="1016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800" dirty="0">
                <a:solidFill>
                  <a:sysClr val="windowText" lastClr="000000"/>
                </a:solidFill>
                <a:latin typeface="Nunito SemiBold"/>
                <a:ea typeface="Nunito SemiBold"/>
                <a:cs typeface="Nunito SemiBold"/>
                <a:sym typeface="Nunito SemiBold"/>
              </a:rPr>
              <a:t>Fundraising</a:t>
            </a:r>
          </a:p>
        </p:txBody>
      </p:sp>
      <p:sp>
        <p:nvSpPr>
          <p:cNvPr id="10" name="Rounded Rectangle 9">
            <a:extLst>
              <a:ext uri="{FF2B5EF4-FFF2-40B4-BE49-F238E27FC236}">
                <a16:creationId xmlns:a16="http://schemas.microsoft.com/office/drawing/2014/main" id="{BE95CCDF-F99D-2F47-B26D-48106B4EC124}"/>
              </a:ext>
            </a:extLst>
          </p:cNvPr>
          <p:cNvSpPr/>
          <p:nvPr/>
        </p:nvSpPr>
        <p:spPr>
          <a:xfrm>
            <a:off x="703512" y="3194377"/>
            <a:ext cx="3550406" cy="364369"/>
          </a:xfrm>
          <a:prstGeom prst="roundRect">
            <a:avLst/>
          </a:prstGeom>
          <a:solidFill>
            <a:srgbClr val="FEFBF0"/>
          </a:solidFill>
          <a:ln>
            <a:noFill/>
          </a:ln>
          <a:effectLst>
            <a:outerShdw blurRad="1016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800" dirty="0">
                <a:solidFill>
                  <a:sysClr val="windowText" lastClr="000000"/>
                </a:solidFill>
                <a:latin typeface="Nunito SemiBold"/>
                <a:ea typeface="Nunito SemiBold"/>
                <a:cs typeface="Nunito SemiBold"/>
                <a:sym typeface="Nunito SemiBold"/>
              </a:rPr>
              <a:t>Communications</a:t>
            </a:r>
          </a:p>
        </p:txBody>
      </p:sp>
      <p:sp>
        <p:nvSpPr>
          <p:cNvPr id="11" name="Rounded Rectangle 10">
            <a:extLst>
              <a:ext uri="{FF2B5EF4-FFF2-40B4-BE49-F238E27FC236}">
                <a16:creationId xmlns:a16="http://schemas.microsoft.com/office/drawing/2014/main" id="{B8D38B5F-DE37-6941-A162-170A49D2B290}"/>
              </a:ext>
            </a:extLst>
          </p:cNvPr>
          <p:cNvSpPr/>
          <p:nvPr/>
        </p:nvSpPr>
        <p:spPr>
          <a:xfrm>
            <a:off x="703512" y="3670112"/>
            <a:ext cx="3550406" cy="364369"/>
          </a:xfrm>
          <a:prstGeom prst="roundRect">
            <a:avLst/>
          </a:prstGeom>
          <a:solidFill>
            <a:srgbClr val="FEFBF0"/>
          </a:solidFill>
          <a:ln>
            <a:noFill/>
          </a:ln>
          <a:effectLst>
            <a:outerShdw blurRad="1016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800" dirty="0">
                <a:solidFill>
                  <a:sysClr val="windowText" lastClr="000000"/>
                </a:solidFill>
                <a:latin typeface="Nunito SemiBold"/>
                <a:ea typeface="Nunito SemiBold"/>
                <a:cs typeface="Nunito SemiBold"/>
                <a:sym typeface="Nunito SemiBold"/>
              </a:rPr>
              <a:t>Field</a:t>
            </a:r>
          </a:p>
        </p:txBody>
      </p:sp>
      <p:sp>
        <p:nvSpPr>
          <p:cNvPr id="12" name="Rounded Rectangle 11">
            <a:extLst>
              <a:ext uri="{FF2B5EF4-FFF2-40B4-BE49-F238E27FC236}">
                <a16:creationId xmlns:a16="http://schemas.microsoft.com/office/drawing/2014/main" id="{FC901D73-8D68-EE44-89DC-E2B1725420E3}"/>
              </a:ext>
            </a:extLst>
          </p:cNvPr>
          <p:cNvSpPr/>
          <p:nvPr/>
        </p:nvSpPr>
        <p:spPr>
          <a:xfrm>
            <a:off x="703512" y="4145847"/>
            <a:ext cx="3550406" cy="364369"/>
          </a:xfrm>
          <a:prstGeom prst="roundRect">
            <a:avLst/>
          </a:prstGeom>
          <a:solidFill>
            <a:srgbClr val="FEFBF0"/>
          </a:solidFill>
          <a:ln>
            <a:noFill/>
          </a:ln>
          <a:effectLst>
            <a:outerShdw blurRad="1016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800" dirty="0">
                <a:solidFill>
                  <a:sysClr val="windowText" lastClr="000000"/>
                </a:solidFill>
                <a:latin typeface="Nunito SemiBold"/>
                <a:ea typeface="Nunito SemiBold"/>
                <a:cs typeface="Nunito SemiBold"/>
                <a:sym typeface="Nunito SemiBold"/>
              </a:rPr>
              <a:t>Merger and Election</a:t>
            </a:r>
          </a:p>
        </p:txBody>
      </p:sp>
      <p:pic>
        <p:nvPicPr>
          <p:cNvPr id="13" name="Picture 12" descr="A picture containing person, yellow, indoor, holding&#10;&#10;Description automatically generated">
            <a:extLst>
              <a:ext uri="{FF2B5EF4-FFF2-40B4-BE49-F238E27FC236}">
                <a16:creationId xmlns:a16="http://schemas.microsoft.com/office/drawing/2014/main" id="{F4E0DD90-5BCD-3041-A908-5704630D6E95}"/>
              </a:ext>
            </a:extLst>
          </p:cNvPr>
          <p:cNvPicPr>
            <a:picLocks noChangeAspect="1"/>
          </p:cNvPicPr>
          <p:nvPr/>
        </p:nvPicPr>
        <p:blipFill rotWithShape="1">
          <a:blip r:embed="rId3"/>
          <a:srcRect l="13786" r="10514"/>
          <a:stretch/>
        </p:blipFill>
        <p:spPr>
          <a:xfrm>
            <a:off x="5276334" y="0"/>
            <a:ext cx="3867665" cy="5143500"/>
          </a:xfrm>
          <a:prstGeom prst="rect">
            <a:avLst/>
          </a:prstGeom>
        </p:spPr>
      </p:pic>
      <p:pic>
        <p:nvPicPr>
          <p:cNvPr id="15" name="Graphic 14" descr="Research outline">
            <a:extLst>
              <a:ext uri="{FF2B5EF4-FFF2-40B4-BE49-F238E27FC236}">
                <a16:creationId xmlns:a16="http://schemas.microsoft.com/office/drawing/2014/main" id="{E8A4D14E-4728-C148-8BC9-C84FDFC04D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00300" y="1343002"/>
            <a:ext cx="263926" cy="263926"/>
          </a:xfrm>
          <a:prstGeom prst="rect">
            <a:avLst/>
          </a:prstGeom>
        </p:spPr>
      </p:pic>
      <p:pic>
        <p:nvPicPr>
          <p:cNvPr id="17" name="Graphic 16" descr="Network outline">
            <a:extLst>
              <a:ext uri="{FF2B5EF4-FFF2-40B4-BE49-F238E27FC236}">
                <a16:creationId xmlns:a16="http://schemas.microsoft.com/office/drawing/2014/main" id="{BA3D3F78-6F45-CA49-B633-31AA529ED9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00300" y="1814460"/>
            <a:ext cx="263926" cy="263926"/>
          </a:xfrm>
          <a:prstGeom prst="rect">
            <a:avLst/>
          </a:prstGeom>
        </p:spPr>
      </p:pic>
      <p:pic>
        <p:nvPicPr>
          <p:cNvPr id="19" name="Graphic 18" descr="Pen outline">
            <a:extLst>
              <a:ext uri="{FF2B5EF4-FFF2-40B4-BE49-F238E27FC236}">
                <a16:creationId xmlns:a16="http://schemas.microsoft.com/office/drawing/2014/main" id="{8C3E74BF-5BF4-564D-A838-C0959B2444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00300" y="2298313"/>
            <a:ext cx="263926" cy="263926"/>
          </a:xfrm>
          <a:prstGeom prst="rect">
            <a:avLst/>
          </a:prstGeom>
        </p:spPr>
      </p:pic>
      <p:pic>
        <p:nvPicPr>
          <p:cNvPr id="21" name="Graphic 20" descr="Money envelope outline">
            <a:extLst>
              <a:ext uri="{FF2B5EF4-FFF2-40B4-BE49-F238E27FC236}">
                <a16:creationId xmlns:a16="http://schemas.microsoft.com/office/drawing/2014/main" id="{EFAE36C1-8D2F-AE43-A73C-5DF7DCFA6D5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00300" y="2773378"/>
            <a:ext cx="263926" cy="263926"/>
          </a:xfrm>
          <a:prstGeom prst="rect">
            <a:avLst/>
          </a:prstGeom>
        </p:spPr>
      </p:pic>
      <p:pic>
        <p:nvPicPr>
          <p:cNvPr id="23" name="Graphic 22" descr="Send outline">
            <a:extLst>
              <a:ext uri="{FF2B5EF4-FFF2-40B4-BE49-F238E27FC236}">
                <a16:creationId xmlns:a16="http://schemas.microsoft.com/office/drawing/2014/main" id="{FBB7987B-1ECA-D14C-A41F-596C450A262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00300" y="3244598"/>
            <a:ext cx="263926" cy="263926"/>
          </a:xfrm>
          <a:prstGeom prst="rect">
            <a:avLst/>
          </a:prstGeom>
        </p:spPr>
      </p:pic>
      <p:pic>
        <p:nvPicPr>
          <p:cNvPr id="25" name="Graphic 24" descr="Clipboard outline">
            <a:extLst>
              <a:ext uri="{FF2B5EF4-FFF2-40B4-BE49-F238E27FC236}">
                <a16:creationId xmlns:a16="http://schemas.microsoft.com/office/drawing/2014/main" id="{09DA2D42-20D1-9344-9DB7-883B6413C4B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900300" y="3710177"/>
            <a:ext cx="263926" cy="263926"/>
          </a:xfrm>
          <a:prstGeom prst="rect">
            <a:avLst/>
          </a:prstGeom>
        </p:spPr>
      </p:pic>
      <p:grpSp>
        <p:nvGrpSpPr>
          <p:cNvPr id="30" name="Group 29">
            <a:extLst>
              <a:ext uri="{FF2B5EF4-FFF2-40B4-BE49-F238E27FC236}">
                <a16:creationId xmlns:a16="http://schemas.microsoft.com/office/drawing/2014/main" id="{5EF7E951-ECBC-9640-8952-37FAB43043F1}"/>
              </a:ext>
            </a:extLst>
          </p:cNvPr>
          <p:cNvGrpSpPr/>
          <p:nvPr/>
        </p:nvGrpSpPr>
        <p:grpSpPr>
          <a:xfrm>
            <a:off x="3875051" y="4196068"/>
            <a:ext cx="314425" cy="263926"/>
            <a:chOff x="3796718" y="4227755"/>
            <a:chExt cx="314425" cy="263926"/>
          </a:xfrm>
        </p:grpSpPr>
        <p:pic>
          <p:nvPicPr>
            <p:cNvPr id="27" name="Graphic 26" descr="Checkmark outline">
              <a:extLst>
                <a:ext uri="{FF2B5EF4-FFF2-40B4-BE49-F238E27FC236}">
                  <a16:creationId xmlns:a16="http://schemas.microsoft.com/office/drawing/2014/main" id="{AA705024-7B8C-9A42-9F63-323F63C8748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847217" y="4227755"/>
              <a:ext cx="263926" cy="263926"/>
            </a:xfrm>
            <a:prstGeom prst="rect">
              <a:avLst/>
            </a:prstGeom>
          </p:spPr>
        </p:pic>
        <p:pic>
          <p:nvPicPr>
            <p:cNvPr id="29" name="Graphic 28" descr="Stop outline">
              <a:extLst>
                <a:ext uri="{FF2B5EF4-FFF2-40B4-BE49-F238E27FC236}">
                  <a16:creationId xmlns:a16="http://schemas.microsoft.com/office/drawing/2014/main" id="{54943EC8-1FA2-DA49-AC31-9242706E697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796718" y="4227755"/>
              <a:ext cx="263926" cy="263926"/>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9" name="Graphic 8" descr="Research outline">
            <a:extLst>
              <a:ext uri="{FF2B5EF4-FFF2-40B4-BE49-F238E27FC236}">
                <a16:creationId xmlns:a16="http://schemas.microsoft.com/office/drawing/2014/main" id="{E1FA5411-73B3-E64B-82AD-047C17DFC4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728" y="96997"/>
            <a:ext cx="834689" cy="834689"/>
          </a:xfrm>
          <a:prstGeom prst="rect">
            <a:avLst/>
          </a:prstGeom>
        </p:spPr>
      </p:pic>
      <p:sp>
        <p:nvSpPr>
          <p:cNvPr id="123" name="Google Shape;123;p2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Nunito"/>
                <a:ea typeface="Nunito"/>
                <a:cs typeface="Nunito"/>
                <a:sym typeface="Nunito"/>
              </a:rPr>
              <a:t>Research</a:t>
            </a:r>
            <a:endParaRPr b="1">
              <a:latin typeface="Nunito"/>
              <a:ea typeface="Nunito"/>
              <a:cs typeface="Nunito"/>
              <a:sym typeface="Nunito"/>
            </a:endParaRPr>
          </a:p>
        </p:txBody>
      </p:sp>
      <p:sp>
        <p:nvSpPr>
          <p:cNvPr id="4" name="Rounded Rectangle 3">
            <a:extLst>
              <a:ext uri="{FF2B5EF4-FFF2-40B4-BE49-F238E27FC236}">
                <a16:creationId xmlns:a16="http://schemas.microsoft.com/office/drawing/2014/main" id="{BBC95EFE-B20A-414C-916E-474653916109}"/>
              </a:ext>
            </a:extLst>
          </p:cNvPr>
          <p:cNvSpPr/>
          <p:nvPr/>
        </p:nvSpPr>
        <p:spPr>
          <a:xfrm>
            <a:off x="703512" y="1173024"/>
            <a:ext cx="3868488" cy="1125897"/>
          </a:xfrm>
          <a:prstGeom prst="roundRect">
            <a:avLst>
              <a:gd name="adj" fmla="val 4389"/>
            </a:avLst>
          </a:prstGeom>
          <a:solidFill>
            <a:srgbClr val="FEFBF0"/>
          </a:solidFill>
          <a:ln>
            <a:noFill/>
          </a:ln>
          <a:effectLst>
            <a:outerShdw blurRad="1016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lvl="0"/>
            <a:r>
              <a:rPr lang="en-US" sz="1800" dirty="0">
                <a:solidFill>
                  <a:sysClr val="windowText" lastClr="000000"/>
                </a:solidFill>
                <a:latin typeface="Nunito SemiBold"/>
                <a:ea typeface="Nunito SemiBold"/>
                <a:cs typeface="Nunito SemiBold"/>
                <a:sym typeface="Nunito SemiBold"/>
              </a:rPr>
              <a:t>Pick An Issue</a:t>
            </a:r>
          </a:p>
          <a:p>
            <a:pPr marL="182880" indent="-182880">
              <a:lnSpc>
                <a:spcPct val="115000"/>
              </a:lnSpc>
              <a:buClr>
                <a:srgbClr val="332912"/>
              </a:buClr>
              <a:buSzPts val="1400"/>
              <a:buFont typeface="Arial" panose="020B0604020202020204" pitchFamily="34" charset="0"/>
              <a:buChar char="•"/>
            </a:pPr>
            <a:r>
              <a:rPr lang="en-US" dirty="0">
                <a:solidFill>
                  <a:srgbClr val="332912"/>
                </a:solidFill>
                <a:latin typeface="Nunito"/>
                <a:ea typeface="Nunito"/>
                <a:cs typeface="Nunito"/>
                <a:sym typeface="Nunito"/>
              </a:rPr>
              <a:t>Small enough to win </a:t>
            </a:r>
          </a:p>
          <a:p>
            <a:pPr marL="182880" indent="-182880">
              <a:lnSpc>
                <a:spcPct val="115000"/>
              </a:lnSpc>
              <a:buClr>
                <a:srgbClr val="332912"/>
              </a:buClr>
              <a:buSzPts val="1400"/>
              <a:buFont typeface="Arial" panose="020B0604020202020204" pitchFamily="34" charset="0"/>
              <a:buChar char="•"/>
            </a:pPr>
            <a:r>
              <a:rPr lang="en-US" dirty="0">
                <a:solidFill>
                  <a:srgbClr val="332912"/>
                </a:solidFill>
                <a:latin typeface="Nunito"/>
                <a:ea typeface="Nunito"/>
                <a:cs typeface="Nunito"/>
                <a:sym typeface="Nunito"/>
              </a:rPr>
              <a:t>Big enough to make a real difference </a:t>
            </a:r>
          </a:p>
          <a:p>
            <a:pPr marL="182880" indent="-182880">
              <a:lnSpc>
                <a:spcPct val="115000"/>
              </a:lnSpc>
              <a:buClr>
                <a:srgbClr val="332912"/>
              </a:buClr>
              <a:buSzPts val="1400"/>
              <a:buFont typeface="Arial" panose="020B0604020202020204" pitchFamily="34" charset="0"/>
              <a:buChar char="•"/>
            </a:pPr>
            <a:r>
              <a:rPr lang="en-US" dirty="0">
                <a:solidFill>
                  <a:srgbClr val="332912"/>
                </a:solidFill>
                <a:latin typeface="Nunito"/>
                <a:ea typeface="Nunito"/>
                <a:cs typeface="Nunito"/>
                <a:sym typeface="Nunito"/>
              </a:rPr>
              <a:t>Can inspire people</a:t>
            </a:r>
          </a:p>
        </p:txBody>
      </p:sp>
      <p:sp>
        <p:nvSpPr>
          <p:cNvPr id="5" name="Rounded Rectangle 4">
            <a:extLst>
              <a:ext uri="{FF2B5EF4-FFF2-40B4-BE49-F238E27FC236}">
                <a16:creationId xmlns:a16="http://schemas.microsoft.com/office/drawing/2014/main" id="{1EA508F6-DE7B-7545-A1F2-8D1C7D0DE30B}"/>
              </a:ext>
            </a:extLst>
          </p:cNvPr>
          <p:cNvSpPr/>
          <p:nvPr/>
        </p:nvSpPr>
        <p:spPr>
          <a:xfrm>
            <a:off x="703512" y="2408700"/>
            <a:ext cx="3868488" cy="1125897"/>
          </a:xfrm>
          <a:prstGeom prst="roundRect">
            <a:avLst>
              <a:gd name="adj" fmla="val 4389"/>
            </a:avLst>
          </a:prstGeom>
          <a:solidFill>
            <a:srgbClr val="FEFBF0"/>
          </a:solidFill>
          <a:ln>
            <a:noFill/>
          </a:ln>
          <a:effectLst>
            <a:outerShdw blurRad="1016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lvl="0"/>
            <a:r>
              <a:rPr lang="en-US" sz="1800" dirty="0">
                <a:solidFill>
                  <a:sysClr val="windowText" lastClr="000000"/>
                </a:solidFill>
                <a:latin typeface="Nunito SemiBold"/>
                <a:ea typeface="Nunito SemiBold"/>
                <a:cs typeface="Nunito SemiBold"/>
                <a:sym typeface="Nunito SemiBold"/>
              </a:rPr>
              <a:t>Study Existing Models</a:t>
            </a:r>
          </a:p>
          <a:p>
            <a:pPr marL="182880" indent="-182880">
              <a:lnSpc>
                <a:spcPct val="115000"/>
              </a:lnSpc>
              <a:buClr>
                <a:srgbClr val="332912"/>
              </a:buClr>
              <a:buSzPts val="1400"/>
              <a:buFont typeface="Arial" panose="020B0604020202020204" pitchFamily="34" charset="0"/>
              <a:buChar char="•"/>
            </a:pPr>
            <a:r>
              <a:rPr lang="en-US" dirty="0">
                <a:solidFill>
                  <a:srgbClr val="332912"/>
                </a:solidFill>
                <a:latin typeface="Nunito"/>
                <a:sym typeface="Nunito"/>
              </a:rPr>
              <a:t>Universal preschool in other jurisdictions</a:t>
            </a:r>
          </a:p>
          <a:p>
            <a:pPr marL="182880" indent="-182880">
              <a:lnSpc>
                <a:spcPct val="115000"/>
              </a:lnSpc>
              <a:buClr>
                <a:srgbClr val="332912"/>
              </a:buClr>
              <a:buSzPts val="1400"/>
              <a:buFont typeface="Arial" panose="020B0604020202020204" pitchFamily="34" charset="0"/>
              <a:buChar char="•"/>
            </a:pPr>
            <a:r>
              <a:rPr lang="en-US" dirty="0">
                <a:solidFill>
                  <a:srgbClr val="332912"/>
                </a:solidFill>
                <a:latin typeface="Nunito"/>
                <a:sym typeface="Nunito"/>
              </a:rPr>
              <a:t>Means-tested versus universal programs</a:t>
            </a:r>
          </a:p>
          <a:p>
            <a:pPr marL="182880" indent="-182880">
              <a:lnSpc>
                <a:spcPct val="115000"/>
              </a:lnSpc>
              <a:buClr>
                <a:srgbClr val="332912"/>
              </a:buClr>
              <a:buSzPts val="1400"/>
              <a:buFont typeface="Arial" panose="020B0604020202020204" pitchFamily="34" charset="0"/>
              <a:buChar char="•"/>
            </a:pPr>
            <a:r>
              <a:rPr lang="en-US" dirty="0">
                <a:solidFill>
                  <a:srgbClr val="332912"/>
                </a:solidFill>
                <a:latin typeface="Nunito"/>
                <a:sym typeface="Nunito"/>
              </a:rPr>
              <a:t>Who’s working on it locally?</a:t>
            </a:r>
          </a:p>
        </p:txBody>
      </p:sp>
      <p:sp>
        <p:nvSpPr>
          <p:cNvPr id="6" name="Rounded Rectangle 5">
            <a:extLst>
              <a:ext uri="{FF2B5EF4-FFF2-40B4-BE49-F238E27FC236}">
                <a16:creationId xmlns:a16="http://schemas.microsoft.com/office/drawing/2014/main" id="{BE2753C7-60B0-AC42-AE78-7C084D65BF8E}"/>
              </a:ext>
            </a:extLst>
          </p:cNvPr>
          <p:cNvSpPr/>
          <p:nvPr/>
        </p:nvSpPr>
        <p:spPr>
          <a:xfrm>
            <a:off x="703512" y="3644376"/>
            <a:ext cx="3868488" cy="1125897"/>
          </a:xfrm>
          <a:prstGeom prst="roundRect">
            <a:avLst>
              <a:gd name="adj" fmla="val 4389"/>
            </a:avLst>
          </a:prstGeom>
          <a:solidFill>
            <a:srgbClr val="FEFBF0"/>
          </a:solidFill>
          <a:ln>
            <a:noFill/>
          </a:ln>
          <a:effectLst>
            <a:outerShdw blurRad="1016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lvl="0"/>
            <a:r>
              <a:rPr lang="en-US" sz="1800" dirty="0">
                <a:solidFill>
                  <a:sysClr val="windowText" lastClr="000000"/>
                </a:solidFill>
                <a:latin typeface="Nunito SemiBold"/>
                <a:ea typeface="Nunito SemiBold"/>
                <a:cs typeface="Nunito SemiBold"/>
                <a:sym typeface="Nunito SemiBold"/>
              </a:rPr>
              <a:t>Design the Tax</a:t>
            </a:r>
          </a:p>
          <a:p>
            <a:pPr marL="182880" indent="-182880">
              <a:lnSpc>
                <a:spcPct val="115000"/>
              </a:lnSpc>
              <a:buClr>
                <a:srgbClr val="332912"/>
              </a:buClr>
              <a:buSzPts val="1400"/>
              <a:buFont typeface="Arial" panose="020B0604020202020204" pitchFamily="34" charset="0"/>
              <a:buChar char="•"/>
            </a:pPr>
            <a:r>
              <a:rPr lang="en-US" dirty="0">
                <a:solidFill>
                  <a:srgbClr val="332912"/>
                </a:solidFill>
                <a:latin typeface="Nunito"/>
                <a:sym typeface="Nunito"/>
              </a:rPr>
              <a:t>How much revenue is required?</a:t>
            </a:r>
          </a:p>
          <a:p>
            <a:pPr marL="182880" indent="-182880">
              <a:lnSpc>
                <a:spcPct val="115000"/>
              </a:lnSpc>
              <a:buClr>
                <a:srgbClr val="332912"/>
              </a:buClr>
              <a:buSzPts val="1400"/>
              <a:buFont typeface="Arial" panose="020B0604020202020204" pitchFamily="34" charset="0"/>
              <a:buChar char="•"/>
            </a:pPr>
            <a:r>
              <a:rPr lang="en-US" dirty="0">
                <a:solidFill>
                  <a:srgbClr val="332912"/>
                </a:solidFill>
                <a:latin typeface="Nunito"/>
                <a:sym typeface="Nunito"/>
              </a:rPr>
              <a:t>Income thresholds</a:t>
            </a:r>
          </a:p>
          <a:p>
            <a:pPr marL="182880" indent="-182880">
              <a:lnSpc>
                <a:spcPct val="115000"/>
              </a:lnSpc>
              <a:buClr>
                <a:srgbClr val="332912"/>
              </a:buClr>
              <a:buSzPts val="1400"/>
              <a:buFont typeface="Arial" panose="020B0604020202020204" pitchFamily="34" charset="0"/>
              <a:buChar char="•"/>
            </a:pPr>
            <a:r>
              <a:rPr lang="en-US" dirty="0">
                <a:solidFill>
                  <a:srgbClr val="332912"/>
                </a:solidFill>
                <a:latin typeface="Nunito"/>
                <a:sym typeface="Nunito"/>
              </a:rPr>
              <a:t>Tax rates</a:t>
            </a:r>
          </a:p>
        </p:txBody>
      </p:sp>
      <p:pic>
        <p:nvPicPr>
          <p:cNvPr id="11" name="Picture 10" descr="Diagram, text, timeline&#10;&#10;Description automatically generated">
            <a:extLst>
              <a:ext uri="{FF2B5EF4-FFF2-40B4-BE49-F238E27FC236}">
                <a16:creationId xmlns:a16="http://schemas.microsoft.com/office/drawing/2014/main" id="{43DBFAA7-4892-F840-B97D-CA1D65B6348B}"/>
              </a:ext>
            </a:extLst>
          </p:cNvPr>
          <p:cNvPicPr>
            <a:picLocks noChangeAspect="1"/>
          </p:cNvPicPr>
          <p:nvPr/>
        </p:nvPicPr>
        <p:blipFill rotWithShape="1">
          <a:blip r:embed="rId5"/>
          <a:srcRect l="1063" r="828"/>
          <a:stretch/>
        </p:blipFill>
        <p:spPr>
          <a:xfrm>
            <a:off x="5065509" y="465574"/>
            <a:ext cx="3708554" cy="4304699"/>
          </a:xfrm>
          <a:prstGeom prst="rect">
            <a:avLst/>
          </a:prstGeom>
          <a:solidFill>
            <a:srgbClr val="FEFBF0"/>
          </a:solidFill>
          <a:ln>
            <a:noFill/>
          </a:ln>
          <a:effectLst>
            <a:outerShdw blurRad="101600" algn="ctr" rotWithShape="0">
              <a:prstClr val="black">
                <a:alpha val="3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8D4BA4F1-B363-1B4F-A729-CC207EAD2A09}"/>
              </a:ext>
            </a:extLst>
          </p:cNvPr>
          <p:cNvPicPr>
            <a:picLocks noChangeAspect="1"/>
          </p:cNvPicPr>
          <p:nvPr/>
        </p:nvPicPr>
        <p:blipFill rotWithShape="1">
          <a:blip r:embed="rId3"/>
          <a:srcRect t="-7237" b="-1"/>
          <a:stretch/>
        </p:blipFill>
        <p:spPr>
          <a:xfrm>
            <a:off x="5609708" y="3416352"/>
            <a:ext cx="1775635" cy="1722338"/>
          </a:xfrm>
          <a:prstGeom prst="rect">
            <a:avLst/>
          </a:prstGeom>
          <a:solidFill>
            <a:schemeClr val="bg1"/>
          </a:solidFill>
        </p:spPr>
      </p:pic>
      <p:pic>
        <p:nvPicPr>
          <p:cNvPr id="4" name="Graphic 3" descr="Network outline">
            <a:extLst>
              <a:ext uri="{FF2B5EF4-FFF2-40B4-BE49-F238E27FC236}">
                <a16:creationId xmlns:a16="http://schemas.microsoft.com/office/drawing/2014/main" id="{10C164D6-B9DD-7A44-B2C0-8344272E97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671" y="55997"/>
            <a:ext cx="976500" cy="976500"/>
          </a:xfrm>
          <a:prstGeom prst="rect">
            <a:avLst/>
          </a:prstGeom>
        </p:spPr>
      </p:pic>
      <p:sp>
        <p:nvSpPr>
          <p:cNvPr id="129" name="Google Shape;129;p2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Nunito"/>
                <a:ea typeface="Nunito"/>
                <a:cs typeface="Nunito"/>
                <a:sym typeface="Nunito"/>
              </a:rPr>
              <a:t>Coalition Building</a:t>
            </a:r>
            <a:endParaRPr b="1" dirty="0">
              <a:latin typeface="Nunito"/>
              <a:ea typeface="Nunito"/>
              <a:cs typeface="Nunito"/>
              <a:sym typeface="Nunito"/>
            </a:endParaRPr>
          </a:p>
        </p:txBody>
      </p:sp>
      <p:sp>
        <p:nvSpPr>
          <p:cNvPr id="130" name="Google Shape;130;p25"/>
          <p:cNvSpPr txBox="1">
            <a:spLocks noGrp="1"/>
          </p:cNvSpPr>
          <p:nvPr>
            <p:ph type="body" idx="1"/>
          </p:nvPr>
        </p:nvSpPr>
        <p:spPr>
          <a:xfrm>
            <a:off x="599497" y="1173024"/>
            <a:ext cx="4134549" cy="3416400"/>
          </a:xfrm>
          <a:prstGeom prst="rect">
            <a:avLst/>
          </a:prstGeom>
        </p:spPr>
        <p:txBody>
          <a:bodyPr spcFirstLastPara="1" wrap="square" lIns="91425" tIns="91425" rIns="91425" bIns="91425" anchor="t" anchorCtr="0">
            <a:noAutofit/>
          </a:bodyPr>
          <a:lstStyle/>
          <a:p>
            <a:pPr marL="0" lvl="0" indent="0" algn="l" rtl="0">
              <a:lnSpc>
                <a:spcPct val="100000"/>
              </a:lnSpc>
              <a:spcAft>
                <a:spcPts val="1600"/>
              </a:spcAft>
              <a:buSzPts val="2000"/>
              <a:buNone/>
            </a:pPr>
            <a:r>
              <a:rPr lang="en" b="0" dirty="0">
                <a:latin typeface="Nunito"/>
                <a:ea typeface="Nunito"/>
                <a:cs typeface="Nunito"/>
                <a:sym typeface="Nunito"/>
              </a:rPr>
              <a:t>Preschool and child care workers</a:t>
            </a:r>
            <a:endParaRPr b="0" dirty="0">
              <a:latin typeface="Nunito"/>
              <a:ea typeface="Nunito"/>
              <a:cs typeface="Nunito"/>
              <a:sym typeface="Nunito"/>
            </a:endParaRPr>
          </a:p>
          <a:p>
            <a:pPr marL="0" lvl="0" indent="0" algn="l" rtl="0">
              <a:lnSpc>
                <a:spcPct val="100000"/>
              </a:lnSpc>
              <a:spcAft>
                <a:spcPts val="1600"/>
              </a:spcAft>
              <a:buSzPts val="2000"/>
              <a:buNone/>
            </a:pPr>
            <a:r>
              <a:rPr lang="en" b="0" dirty="0">
                <a:latin typeface="Nunito"/>
                <a:ea typeface="Nunito"/>
                <a:cs typeface="Nunito"/>
                <a:sym typeface="Nunito"/>
              </a:rPr>
              <a:t>Parents</a:t>
            </a:r>
            <a:endParaRPr b="0" dirty="0">
              <a:latin typeface="Nunito"/>
              <a:ea typeface="Nunito"/>
              <a:cs typeface="Nunito"/>
              <a:sym typeface="Nunito"/>
            </a:endParaRPr>
          </a:p>
          <a:p>
            <a:pPr marL="0" lvl="0" indent="0" algn="l" rtl="0">
              <a:lnSpc>
                <a:spcPct val="100000"/>
              </a:lnSpc>
              <a:spcAft>
                <a:spcPts val="1600"/>
              </a:spcAft>
              <a:buSzPts val="2000"/>
              <a:buNone/>
            </a:pPr>
            <a:r>
              <a:rPr lang="en" b="0" dirty="0">
                <a:latin typeface="Nunito"/>
                <a:ea typeface="Nunito"/>
                <a:cs typeface="Nunito"/>
                <a:sym typeface="Nunito"/>
              </a:rPr>
              <a:t>Preschool providers</a:t>
            </a:r>
            <a:endParaRPr b="0" dirty="0">
              <a:latin typeface="Nunito"/>
              <a:ea typeface="Nunito"/>
              <a:cs typeface="Nunito"/>
              <a:sym typeface="Nunito"/>
            </a:endParaRPr>
          </a:p>
          <a:p>
            <a:pPr marL="0" lvl="0" indent="0" algn="l" rtl="0">
              <a:lnSpc>
                <a:spcPct val="100000"/>
              </a:lnSpc>
              <a:spcAft>
                <a:spcPts val="1600"/>
              </a:spcAft>
              <a:buSzPts val="2000"/>
              <a:buNone/>
            </a:pPr>
            <a:r>
              <a:rPr lang="en" b="0" dirty="0">
                <a:latin typeface="Nunito"/>
                <a:ea typeface="Nunito"/>
                <a:cs typeface="Nunito"/>
                <a:sym typeface="Nunito"/>
              </a:rPr>
              <a:t>Membership organizations</a:t>
            </a:r>
            <a:endParaRPr b="0" dirty="0">
              <a:latin typeface="Nunito"/>
              <a:ea typeface="Nunito"/>
              <a:cs typeface="Nunito"/>
              <a:sym typeface="Nunito"/>
            </a:endParaRPr>
          </a:p>
          <a:p>
            <a:pPr marL="0" lvl="0" indent="0" algn="l" rtl="0">
              <a:lnSpc>
                <a:spcPct val="100000"/>
              </a:lnSpc>
              <a:spcAft>
                <a:spcPts val="1600"/>
              </a:spcAft>
              <a:buSzPts val="2000"/>
              <a:buNone/>
            </a:pPr>
            <a:r>
              <a:rPr lang="en" b="0" dirty="0">
                <a:latin typeface="Nunito"/>
                <a:ea typeface="Nunito"/>
                <a:cs typeface="Nunito"/>
                <a:sym typeface="Nunito"/>
              </a:rPr>
              <a:t>Ad hoc cohorts: health care workers, small business </a:t>
            </a:r>
            <a:br>
              <a:rPr lang="en" b="0" dirty="0">
                <a:latin typeface="Nunito"/>
                <a:ea typeface="Nunito"/>
                <a:cs typeface="Nunito"/>
                <a:sym typeface="Nunito"/>
              </a:rPr>
            </a:br>
            <a:r>
              <a:rPr lang="en" b="0" dirty="0">
                <a:latin typeface="Nunito"/>
                <a:ea typeface="Nunito"/>
                <a:cs typeface="Nunito"/>
                <a:sym typeface="Nunito"/>
              </a:rPr>
              <a:t>owners, economists</a:t>
            </a:r>
            <a:endParaRPr b="0" dirty="0">
              <a:latin typeface="Nunito"/>
              <a:ea typeface="Nunito"/>
              <a:cs typeface="Nunito"/>
              <a:sym typeface="Nunito"/>
            </a:endParaRPr>
          </a:p>
        </p:txBody>
      </p:sp>
      <p:pic>
        <p:nvPicPr>
          <p:cNvPr id="3" name="Picture 2" descr="A group of people wearing helmets&#10;&#10;Description automatically generated with medium confidence">
            <a:extLst>
              <a:ext uri="{FF2B5EF4-FFF2-40B4-BE49-F238E27FC236}">
                <a16:creationId xmlns:a16="http://schemas.microsoft.com/office/drawing/2014/main" id="{76F5BC88-2BB6-D041-9FD8-56E8D6A8E3AE}"/>
              </a:ext>
            </a:extLst>
          </p:cNvPr>
          <p:cNvPicPr>
            <a:picLocks noChangeAspect="1"/>
          </p:cNvPicPr>
          <p:nvPr/>
        </p:nvPicPr>
        <p:blipFill rotWithShape="1">
          <a:blip r:embed="rId6"/>
          <a:srcRect l="2068" t="-4743" r="1125" b="291"/>
          <a:stretch/>
        </p:blipFill>
        <p:spPr>
          <a:xfrm>
            <a:off x="5609708" y="-13683"/>
            <a:ext cx="1781263" cy="1726217"/>
          </a:xfrm>
          <a:prstGeom prst="rect">
            <a:avLst/>
          </a:prstGeom>
          <a:solidFill>
            <a:schemeClr val="bg1"/>
          </a:solidFill>
        </p:spPr>
      </p:pic>
      <p:pic>
        <p:nvPicPr>
          <p:cNvPr id="10" name="Picture 9" descr="Graphical user interface&#10;&#10;Description automatically generated with medium confidence">
            <a:extLst>
              <a:ext uri="{FF2B5EF4-FFF2-40B4-BE49-F238E27FC236}">
                <a16:creationId xmlns:a16="http://schemas.microsoft.com/office/drawing/2014/main" id="{1FD4EEA9-288B-244B-8145-00DBCAA28962}"/>
              </a:ext>
            </a:extLst>
          </p:cNvPr>
          <p:cNvPicPr>
            <a:picLocks noChangeAspect="1"/>
          </p:cNvPicPr>
          <p:nvPr/>
        </p:nvPicPr>
        <p:blipFill>
          <a:blip r:embed="rId7"/>
          <a:stretch>
            <a:fillRect/>
          </a:stretch>
        </p:blipFill>
        <p:spPr>
          <a:xfrm>
            <a:off x="7385342" y="3430034"/>
            <a:ext cx="1785234" cy="1713466"/>
          </a:xfrm>
          <a:prstGeom prst="rect">
            <a:avLst/>
          </a:prstGeom>
        </p:spPr>
      </p:pic>
      <p:pic>
        <p:nvPicPr>
          <p:cNvPr id="12" name="Picture 11" descr="Graphical user interface, text&#10;&#10;Description automatically generated">
            <a:extLst>
              <a:ext uri="{FF2B5EF4-FFF2-40B4-BE49-F238E27FC236}">
                <a16:creationId xmlns:a16="http://schemas.microsoft.com/office/drawing/2014/main" id="{C496F509-8EB9-A94C-A2E9-32C6AF59F9F9}"/>
              </a:ext>
            </a:extLst>
          </p:cNvPr>
          <p:cNvPicPr>
            <a:picLocks noChangeAspect="1"/>
          </p:cNvPicPr>
          <p:nvPr/>
        </p:nvPicPr>
        <p:blipFill>
          <a:blip r:embed="rId8"/>
          <a:stretch>
            <a:fillRect/>
          </a:stretch>
        </p:blipFill>
        <p:spPr>
          <a:xfrm>
            <a:off x="5611076" y="1713466"/>
            <a:ext cx="1781263" cy="1706920"/>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69D9A137-075C-8A4D-A0EB-EAAFCDA8EA81}"/>
              </a:ext>
            </a:extLst>
          </p:cNvPr>
          <p:cNvPicPr>
            <a:picLocks noChangeAspect="1"/>
          </p:cNvPicPr>
          <p:nvPr/>
        </p:nvPicPr>
        <p:blipFill>
          <a:blip r:embed="rId9"/>
          <a:stretch>
            <a:fillRect/>
          </a:stretch>
        </p:blipFill>
        <p:spPr>
          <a:xfrm>
            <a:off x="7389313" y="0"/>
            <a:ext cx="1781263" cy="1703817"/>
          </a:xfrm>
          <a:prstGeom prst="rect">
            <a:avLst/>
          </a:prstGeom>
        </p:spPr>
      </p:pic>
      <p:pic>
        <p:nvPicPr>
          <p:cNvPr id="16" name="Picture 15" descr="A group of people posing for a photo&#10;&#10;Description automatically generated">
            <a:extLst>
              <a:ext uri="{FF2B5EF4-FFF2-40B4-BE49-F238E27FC236}">
                <a16:creationId xmlns:a16="http://schemas.microsoft.com/office/drawing/2014/main" id="{E153DD3E-63B8-4B46-928F-BD133DA85395}"/>
              </a:ext>
            </a:extLst>
          </p:cNvPr>
          <p:cNvPicPr>
            <a:picLocks noChangeAspect="1"/>
          </p:cNvPicPr>
          <p:nvPr/>
        </p:nvPicPr>
        <p:blipFill rotWithShape="1">
          <a:blip r:embed="rId10"/>
          <a:srcRect t="-9674" b="-1"/>
          <a:stretch/>
        </p:blipFill>
        <p:spPr>
          <a:xfrm>
            <a:off x="7385342" y="1703817"/>
            <a:ext cx="1770698" cy="1726217"/>
          </a:xfrm>
          <a:prstGeom prst="rect">
            <a:avLst/>
          </a:prstGeom>
          <a:solidFill>
            <a:schemeClr val="bg1"/>
          </a:solid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4" name="Graphic 3" descr="Pen outline">
            <a:extLst>
              <a:ext uri="{FF2B5EF4-FFF2-40B4-BE49-F238E27FC236}">
                <a16:creationId xmlns:a16="http://schemas.microsoft.com/office/drawing/2014/main" id="{6BD0E8B2-D541-B146-8587-81D17F2530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376" y="209981"/>
            <a:ext cx="743712" cy="743712"/>
          </a:xfrm>
          <a:prstGeom prst="rect">
            <a:avLst/>
          </a:prstGeom>
        </p:spPr>
      </p:pic>
      <p:sp>
        <p:nvSpPr>
          <p:cNvPr id="135" name="Google Shape;135;p2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Nunito"/>
                <a:ea typeface="Nunito"/>
                <a:cs typeface="Nunito"/>
                <a:sym typeface="Nunito"/>
              </a:rPr>
              <a:t>Measure Writing</a:t>
            </a:r>
            <a:endParaRPr b="1" dirty="0">
              <a:latin typeface="Nunito"/>
              <a:ea typeface="Nunito"/>
              <a:cs typeface="Nunito"/>
              <a:sym typeface="Nunito"/>
            </a:endParaRPr>
          </a:p>
        </p:txBody>
      </p:sp>
      <p:sp>
        <p:nvSpPr>
          <p:cNvPr id="136" name="Google Shape;136;p26"/>
          <p:cNvSpPr txBox="1">
            <a:spLocks noGrp="1"/>
          </p:cNvSpPr>
          <p:nvPr>
            <p:ph type="body" idx="1"/>
          </p:nvPr>
        </p:nvSpPr>
        <p:spPr>
          <a:xfrm>
            <a:off x="599497" y="1173024"/>
            <a:ext cx="3483772" cy="3416400"/>
          </a:xfrm>
          <a:prstGeom prst="rect">
            <a:avLst/>
          </a:prstGeom>
        </p:spPr>
        <p:txBody>
          <a:bodyPr spcFirstLastPara="1" wrap="square" lIns="91425" tIns="91425" rIns="91425" bIns="91425" anchor="t" anchorCtr="0">
            <a:noAutofit/>
          </a:bodyPr>
          <a:lstStyle/>
          <a:p>
            <a:pPr marL="0" indent="0">
              <a:lnSpc>
                <a:spcPct val="100000"/>
              </a:lnSpc>
              <a:spcAft>
                <a:spcPts val="1600"/>
              </a:spcAft>
              <a:buNone/>
            </a:pPr>
            <a:r>
              <a:rPr lang="en" b="0" dirty="0">
                <a:latin typeface="Nunito"/>
                <a:sym typeface="Nunito"/>
              </a:rPr>
              <a:t>Broad mandate </a:t>
            </a:r>
            <a:br>
              <a:rPr lang="en" b="0" dirty="0">
                <a:latin typeface="Nunito"/>
                <a:sym typeface="Nunito"/>
              </a:rPr>
            </a:br>
            <a:r>
              <a:rPr lang="en" b="0" dirty="0">
                <a:latin typeface="Nunito"/>
                <a:sym typeface="Nunito"/>
              </a:rPr>
              <a:t>or detailed framework?</a:t>
            </a:r>
            <a:endParaRPr b="0" dirty="0">
              <a:latin typeface="Nunito"/>
              <a:sym typeface="Nunito"/>
            </a:endParaRPr>
          </a:p>
          <a:p>
            <a:pPr marL="0" indent="0">
              <a:lnSpc>
                <a:spcPct val="100000"/>
              </a:lnSpc>
              <a:spcAft>
                <a:spcPts val="1200"/>
              </a:spcAft>
              <a:buNone/>
            </a:pPr>
            <a:r>
              <a:rPr lang="en" b="0" dirty="0">
                <a:latin typeface="Nunito"/>
                <a:sym typeface="Nunito"/>
              </a:rPr>
              <a:t>Skills needed:</a:t>
            </a:r>
          </a:p>
          <a:p>
            <a:pPr marL="342900" indent="-342900">
              <a:lnSpc>
                <a:spcPct val="100000"/>
              </a:lnSpc>
              <a:spcAft>
                <a:spcPts val="1200"/>
              </a:spcAft>
              <a:buFont typeface="Arial" panose="020B0604020202020204" pitchFamily="34" charset="0"/>
              <a:buChar char="•"/>
            </a:pPr>
            <a:r>
              <a:rPr lang="en" b="0" dirty="0">
                <a:latin typeface="Nunito"/>
                <a:ea typeface="Nunito"/>
                <a:cs typeface="Nunito"/>
                <a:sym typeface="Nunito"/>
              </a:rPr>
              <a:t>Paid election attorney</a:t>
            </a:r>
          </a:p>
          <a:p>
            <a:pPr marL="342900" indent="-342900">
              <a:lnSpc>
                <a:spcPct val="100000"/>
              </a:lnSpc>
              <a:spcAft>
                <a:spcPts val="1200"/>
              </a:spcAft>
              <a:buFont typeface="Arial" panose="020B0604020202020204" pitchFamily="34" charset="0"/>
              <a:buChar char="•"/>
            </a:pPr>
            <a:r>
              <a:rPr lang="en" b="0" dirty="0">
                <a:latin typeface="Nunito"/>
                <a:ea typeface="Nunito"/>
                <a:cs typeface="Nunito"/>
                <a:sym typeface="Nunito"/>
              </a:rPr>
              <a:t>Volunteer attorneys</a:t>
            </a:r>
            <a:endParaRPr b="0" dirty="0">
              <a:latin typeface="Nunito"/>
              <a:ea typeface="Nunito"/>
              <a:cs typeface="Nunito"/>
              <a:sym typeface="Nunito"/>
            </a:endParaRPr>
          </a:p>
        </p:txBody>
      </p:sp>
      <p:pic>
        <p:nvPicPr>
          <p:cNvPr id="3" name="Picture 2" descr="A group of children smiling&#10;&#10;Description automatically generated with medium confidence">
            <a:extLst>
              <a:ext uri="{FF2B5EF4-FFF2-40B4-BE49-F238E27FC236}">
                <a16:creationId xmlns:a16="http://schemas.microsoft.com/office/drawing/2014/main" id="{1BD1AE90-DA1D-C14E-B287-54CC85C1CC0C}"/>
              </a:ext>
            </a:extLst>
          </p:cNvPr>
          <p:cNvPicPr>
            <a:picLocks noChangeAspect="1"/>
          </p:cNvPicPr>
          <p:nvPr/>
        </p:nvPicPr>
        <p:blipFill rotWithShape="1">
          <a:blip r:embed="rId5"/>
          <a:srcRect t="8693" b="9703"/>
          <a:stretch/>
        </p:blipFill>
        <p:spPr>
          <a:xfrm>
            <a:off x="4335791" y="-30894"/>
            <a:ext cx="4808209" cy="2602644"/>
          </a:xfrm>
          <a:prstGeom prst="rect">
            <a:avLst/>
          </a:prstGeom>
        </p:spPr>
      </p:pic>
      <p:pic>
        <p:nvPicPr>
          <p:cNvPr id="6" name="Picture 5" descr="A person eating a hot dog&#10;&#10;Description automatically generated with low confidence">
            <a:extLst>
              <a:ext uri="{FF2B5EF4-FFF2-40B4-BE49-F238E27FC236}">
                <a16:creationId xmlns:a16="http://schemas.microsoft.com/office/drawing/2014/main" id="{56081701-881D-9143-A6C2-2400D233B7FB}"/>
              </a:ext>
            </a:extLst>
          </p:cNvPr>
          <p:cNvPicPr>
            <a:picLocks noChangeAspect="1"/>
          </p:cNvPicPr>
          <p:nvPr/>
        </p:nvPicPr>
        <p:blipFill rotWithShape="1">
          <a:blip r:embed="rId6"/>
          <a:srcRect t="6645" b="13641"/>
          <a:stretch/>
        </p:blipFill>
        <p:spPr>
          <a:xfrm>
            <a:off x="4316710" y="2571750"/>
            <a:ext cx="4827289" cy="25717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4" name="Graphic 3" descr="Money envelope outline">
            <a:extLst>
              <a:ext uri="{FF2B5EF4-FFF2-40B4-BE49-F238E27FC236}">
                <a16:creationId xmlns:a16="http://schemas.microsoft.com/office/drawing/2014/main" id="{BB0D7503-9105-A44C-BAD5-4342CCE749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701" y="144896"/>
            <a:ext cx="818360" cy="818360"/>
          </a:xfrm>
          <a:prstGeom prst="rect">
            <a:avLst/>
          </a:prstGeom>
        </p:spPr>
      </p:pic>
      <p:sp>
        <p:nvSpPr>
          <p:cNvPr id="141" name="Google Shape;141;p2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Nunito"/>
                <a:ea typeface="Nunito"/>
                <a:cs typeface="Nunito"/>
                <a:sym typeface="Nunito"/>
              </a:rPr>
              <a:t>Fundraising</a:t>
            </a:r>
            <a:endParaRPr b="1">
              <a:latin typeface="Nunito"/>
              <a:ea typeface="Nunito"/>
              <a:cs typeface="Nunito"/>
              <a:sym typeface="Nunito"/>
            </a:endParaRPr>
          </a:p>
        </p:txBody>
      </p:sp>
      <p:sp>
        <p:nvSpPr>
          <p:cNvPr id="142" name="Google Shape;142;p27"/>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nSpc>
                <a:spcPct val="100000"/>
              </a:lnSpc>
              <a:spcAft>
                <a:spcPts val="1600"/>
              </a:spcAft>
              <a:buNone/>
            </a:pPr>
            <a:r>
              <a:rPr lang="en" b="0" dirty="0">
                <a:latin typeface="Nunito"/>
                <a:sym typeface="Nunito"/>
              </a:rPr>
              <a:t>Events (5k for Pre-K)</a:t>
            </a:r>
            <a:endParaRPr b="0" dirty="0">
              <a:latin typeface="Nunito"/>
              <a:sym typeface="Nunito"/>
            </a:endParaRPr>
          </a:p>
          <a:p>
            <a:pPr marL="0" lvl="0" indent="0">
              <a:lnSpc>
                <a:spcPct val="100000"/>
              </a:lnSpc>
              <a:spcAft>
                <a:spcPts val="1600"/>
              </a:spcAft>
              <a:buNone/>
            </a:pPr>
            <a:r>
              <a:rPr lang="en" b="0" dirty="0">
                <a:latin typeface="Nunito"/>
                <a:sym typeface="Nunito"/>
              </a:rPr>
              <a:t>House parties</a:t>
            </a:r>
            <a:endParaRPr b="0" dirty="0">
              <a:latin typeface="Nunito"/>
              <a:sym typeface="Nunito"/>
            </a:endParaRPr>
          </a:p>
          <a:p>
            <a:pPr marL="0" lvl="0" indent="0">
              <a:lnSpc>
                <a:spcPct val="100000"/>
              </a:lnSpc>
              <a:spcAft>
                <a:spcPts val="1600"/>
              </a:spcAft>
              <a:buNone/>
            </a:pPr>
            <a:r>
              <a:rPr lang="en" b="0" dirty="0">
                <a:latin typeface="Nunito"/>
                <a:sym typeface="Nunito"/>
              </a:rPr>
              <a:t>Coalition asks </a:t>
            </a:r>
            <a:endParaRPr b="0" dirty="0">
              <a:latin typeface="Nunito"/>
              <a:sym typeface="Nunito"/>
            </a:endParaRPr>
          </a:p>
          <a:p>
            <a:pPr marL="0" lvl="0" indent="0">
              <a:lnSpc>
                <a:spcPct val="100000"/>
              </a:lnSpc>
              <a:spcAft>
                <a:spcPts val="1600"/>
              </a:spcAft>
              <a:buNone/>
            </a:pPr>
            <a:r>
              <a:rPr lang="en" b="0" dirty="0">
                <a:latin typeface="Nunito"/>
                <a:sym typeface="Nunito"/>
              </a:rPr>
              <a:t>Individual asks</a:t>
            </a:r>
            <a:endParaRPr b="0" dirty="0">
              <a:latin typeface="Nunito"/>
              <a:sym typeface="Nunito"/>
            </a:endParaRPr>
          </a:p>
          <a:p>
            <a:pPr marL="0" lvl="0" indent="0">
              <a:lnSpc>
                <a:spcPct val="100000"/>
              </a:lnSpc>
              <a:spcAft>
                <a:spcPts val="1600"/>
              </a:spcAft>
              <a:buNone/>
            </a:pPr>
            <a:r>
              <a:rPr lang="en" b="0" dirty="0">
                <a:latin typeface="Nunito"/>
                <a:sym typeface="Nunito"/>
              </a:rPr>
              <a:t>Community-driven raffles</a:t>
            </a:r>
            <a:endParaRPr b="0" dirty="0">
              <a:latin typeface="Nunito"/>
              <a:sym typeface="Nunito"/>
            </a:endParaRPr>
          </a:p>
          <a:p>
            <a:pPr marL="457200" lvl="0" indent="0" algn="l" rtl="0">
              <a:spcBef>
                <a:spcPts val="1600"/>
              </a:spcBef>
              <a:spcAft>
                <a:spcPts val="0"/>
              </a:spcAft>
              <a:buNone/>
            </a:pPr>
            <a:endParaRPr dirty="0">
              <a:latin typeface="Merriweather"/>
              <a:ea typeface="Merriweather"/>
              <a:cs typeface="Merriweather"/>
              <a:sym typeface="Merriweather"/>
            </a:endParaRPr>
          </a:p>
          <a:p>
            <a:pPr marL="0" lvl="0" indent="0" algn="l" rtl="0">
              <a:spcBef>
                <a:spcPts val="1600"/>
              </a:spcBef>
              <a:spcAft>
                <a:spcPts val="0"/>
              </a:spcAft>
              <a:buClr>
                <a:schemeClr val="dk1"/>
              </a:buClr>
              <a:buSzPts val="1100"/>
              <a:buFont typeface="Arial"/>
              <a:buNone/>
            </a:pPr>
            <a:endParaRPr dirty="0">
              <a:latin typeface="Merriweather"/>
              <a:ea typeface="Merriweather"/>
              <a:cs typeface="Merriweather"/>
              <a:sym typeface="Merriweather"/>
            </a:endParaRPr>
          </a:p>
          <a:p>
            <a:pPr marL="0" lvl="0" indent="0" algn="l" rtl="0">
              <a:spcBef>
                <a:spcPts val="1600"/>
              </a:spcBef>
              <a:spcAft>
                <a:spcPts val="1600"/>
              </a:spcAft>
              <a:buNone/>
            </a:pPr>
            <a:endParaRPr dirty="0">
              <a:latin typeface="Merriweather"/>
              <a:ea typeface="Merriweather"/>
              <a:cs typeface="Merriweather"/>
              <a:sym typeface="Merriweather"/>
            </a:endParaRPr>
          </a:p>
        </p:txBody>
      </p:sp>
      <p:pic>
        <p:nvPicPr>
          <p:cNvPr id="7" name="Picture 6" descr="A picture containing text&#10;&#10;Description automatically generated">
            <a:extLst>
              <a:ext uri="{FF2B5EF4-FFF2-40B4-BE49-F238E27FC236}">
                <a16:creationId xmlns:a16="http://schemas.microsoft.com/office/drawing/2014/main" id="{396EF39D-D224-A44E-8459-7A7DDDD79970}"/>
              </a:ext>
            </a:extLst>
          </p:cNvPr>
          <p:cNvPicPr>
            <a:picLocks noChangeAspect="1"/>
          </p:cNvPicPr>
          <p:nvPr/>
        </p:nvPicPr>
        <p:blipFill rotWithShape="1">
          <a:blip r:embed="rId5"/>
          <a:srcRect t="6227" b="12044"/>
          <a:stretch/>
        </p:blipFill>
        <p:spPr>
          <a:xfrm>
            <a:off x="5603967" y="21437"/>
            <a:ext cx="3540034"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8" name="Rectangle 7">
            <a:extLst>
              <a:ext uri="{FF2B5EF4-FFF2-40B4-BE49-F238E27FC236}">
                <a16:creationId xmlns:a16="http://schemas.microsoft.com/office/drawing/2014/main" id="{3E3C77D0-05C3-C042-8BC2-F9092FF490B1}"/>
              </a:ext>
            </a:extLst>
          </p:cNvPr>
          <p:cNvSpPr/>
          <p:nvPr/>
        </p:nvSpPr>
        <p:spPr>
          <a:xfrm>
            <a:off x="5843210" y="-4523"/>
            <a:ext cx="3300790" cy="5148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Send outline">
            <a:extLst>
              <a:ext uri="{FF2B5EF4-FFF2-40B4-BE49-F238E27FC236}">
                <a16:creationId xmlns:a16="http://schemas.microsoft.com/office/drawing/2014/main" id="{4083E17B-35AF-5448-81A2-176E8FB9EA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072" y="78149"/>
            <a:ext cx="774850" cy="774850"/>
          </a:xfrm>
          <a:prstGeom prst="rect">
            <a:avLst/>
          </a:prstGeom>
        </p:spPr>
      </p:pic>
      <p:sp>
        <p:nvSpPr>
          <p:cNvPr id="147" name="Google Shape;147;p2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Nunito"/>
                <a:ea typeface="Nunito"/>
                <a:cs typeface="Nunito"/>
                <a:sym typeface="Nunito"/>
              </a:rPr>
              <a:t>Communications</a:t>
            </a:r>
            <a:endParaRPr b="1">
              <a:latin typeface="Nunito"/>
              <a:ea typeface="Nunito"/>
              <a:cs typeface="Nunito"/>
              <a:sym typeface="Nunito"/>
            </a:endParaRPr>
          </a:p>
        </p:txBody>
      </p:sp>
      <p:sp>
        <p:nvSpPr>
          <p:cNvPr id="148" name="Google Shape;148;p28"/>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600"/>
              </a:spcAft>
              <a:buSzPts val="2000"/>
              <a:buNone/>
            </a:pPr>
            <a:r>
              <a:rPr lang="en" b="0" dirty="0">
                <a:latin typeface="Nunito"/>
                <a:ea typeface="Nunito"/>
                <a:cs typeface="Nunito"/>
                <a:sym typeface="Nunito"/>
              </a:rPr>
              <a:t>Earned media </a:t>
            </a:r>
            <a:endParaRPr b="0" dirty="0">
              <a:latin typeface="Nunito"/>
              <a:ea typeface="Nunito"/>
              <a:cs typeface="Nunito"/>
              <a:sym typeface="Nunito"/>
            </a:endParaRPr>
          </a:p>
          <a:p>
            <a:pPr marL="137160" lvl="1" indent="-137160">
              <a:lnSpc>
                <a:spcPct val="100000"/>
              </a:lnSpc>
              <a:spcBef>
                <a:spcPts val="0"/>
              </a:spcBef>
              <a:spcAft>
                <a:spcPts val="600"/>
              </a:spcAft>
              <a:buFont typeface="Arial" panose="020B0604020202020204" pitchFamily="34" charset="0"/>
              <a:buChar char="•"/>
            </a:pPr>
            <a:r>
              <a:rPr lang="en" dirty="0">
                <a:latin typeface="Nunito"/>
                <a:ea typeface="Nunito"/>
                <a:cs typeface="Nunito"/>
                <a:sym typeface="Nunito"/>
              </a:rPr>
              <a:t>Press</a:t>
            </a:r>
            <a:endParaRPr dirty="0">
              <a:latin typeface="Nunito"/>
              <a:ea typeface="Nunito"/>
              <a:cs typeface="Nunito"/>
              <a:sym typeface="Nunito"/>
            </a:endParaRPr>
          </a:p>
          <a:p>
            <a:pPr marL="137160" lvl="1" indent="-137160">
              <a:lnSpc>
                <a:spcPct val="100000"/>
              </a:lnSpc>
              <a:spcBef>
                <a:spcPts val="0"/>
              </a:spcBef>
              <a:spcAft>
                <a:spcPts val="600"/>
              </a:spcAft>
              <a:buFont typeface="Arial" panose="020B0604020202020204" pitchFamily="34" charset="0"/>
              <a:buChar char="•"/>
            </a:pPr>
            <a:r>
              <a:rPr lang="en" dirty="0">
                <a:latin typeface="Nunito"/>
                <a:ea typeface="Nunito"/>
                <a:cs typeface="Nunito"/>
                <a:sym typeface="Nunito"/>
              </a:rPr>
              <a:t>Op-eds </a:t>
            </a:r>
            <a:endParaRPr dirty="0">
              <a:latin typeface="Nunito"/>
              <a:ea typeface="Nunito"/>
              <a:cs typeface="Nunito"/>
              <a:sym typeface="Nunito"/>
            </a:endParaRPr>
          </a:p>
          <a:p>
            <a:pPr marL="137160" lvl="1" indent="-137160">
              <a:lnSpc>
                <a:spcPct val="100000"/>
              </a:lnSpc>
              <a:spcBef>
                <a:spcPts val="0"/>
              </a:spcBef>
              <a:spcAft>
                <a:spcPts val="600"/>
              </a:spcAft>
              <a:buFont typeface="Arial" panose="020B0604020202020204" pitchFamily="34" charset="0"/>
              <a:buChar char="•"/>
            </a:pPr>
            <a:r>
              <a:rPr lang="en" dirty="0">
                <a:latin typeface="Nunito"/>
                <a:ea typeface="Nunito"/>
                <a:cs typeface="Nunito"/>
                <a:sym typeface="Nunito"/>
              </a:rPr>
              <a:t>Letters to the editor</a:t>
            </a:r>
            <a:endParaRPr dirty="0">
              <a:latin typeface="Nunito"/>
              <a:ea typeface="Nunito"/>
              <a:cs typeface="Nunito"/>
              <a:sym typeface="Nunito"/>
            </a:endParaRPr>
          </a:p>
          <a:p>
            <a:pPr marL="0" indent="0">
              <a:lnSpc>
                <a:spcPct val="100000"/>
              </a:lnSpc>
              <a:spcBef>
                <a:spcPts val="1200"/>
              </a:spcBef>
              <a:spcAft>
                <a:spcPts val="600"/>
              </a:spcAft>
              <a:buNone/>
            </a:pPr>
            <a:r>
              <a:rPr lang="en" b="0" dirty="0">
                <a:latin typeface="Nunito"/>
                <a:sym typeface="Nunito"/>
              </a:rPr>
              <a:t>Owned media</a:t>
            </a:r>
            <a:endParaRPr b="0" dirty="0">
              <a:latin typeface="Nunito"/>
              <a:sym typeface="Nunito"/>
            </a:endParaRPr>
          </a:p>
          <a:p>
            <a:pPr marL="137160" lvl="1" indent="-137160">
              <a:lnSpc>
                <a:spcPct val="100000"/>
              </a:lnSpc>
              <a:spcBef>
                <a:spcPts val="0"/>
              </a:spcBef>
              <a:spcAft>
                <a:spcPts val="600"/>
              </a:spcAft>
              <a:buFont typeface="Arial" panose="020B0604020202020204" pitchFamily="34" charset="0"/>
              <a:buChar char="•"/>
            </a:pPr>
            <a:r>
              <a:rPr lang="en" dirty="0">
                <a:latin typeface="Nunito"/>
                <a:sym typeface="Nunito"/>
              </a:rPr>
              <a:t>Website</a:t>
            </a:r>
            <a:endParaRPr dirty="0">
              <a:latin typeface="Nunito"/>
              <a:sym typeface="Nunito"/>
            </a:endParaRPr>
          </a:p>
          <a:p>
            <a:pPr marL="137160" lvl="1" indent="-137160">
              <a:lnSpc>
                <a:spcPct val="100000"/>
              </a:lnSpc>
              <a:spcBef>
                <a:spcPts val="0"/>
              </a:spcBef>
              <a:spcAft>
                <a:spcPts val="600"/>
              </a:spcAft>
              <a:buFont typeface="Arial" panose="020B0604020202020204" pitchFamily="34" charset="0"/>
              <a:buChar char="•"/>
            </a:pPr>
            <a:r>
              <a:rPr lang="en" dirty="0">
                <a:latin typeface="Nunito"/>
                <a:sym typeface="Nunito"/>
              </a:rPr>
              <a:t>Social media</a:t>
            </a:r>
            <a:endParaRPr dirty="0">
              <a:latin typeface="Nunito"/>
              <a:sym typeface="Nunito"/>
            </a:endParaRPr>
          </a:p>
          <a:p>
            <a:pPr marL="137160" lvl="1" indent="-137160">
              <a:lnSpc>
                <a:spcPct val="100000"/>
              </a:lnSpc>
              <a:spcBef>
                <a:spcPts val="0"/>
              </a:spcBef>
              <a:spcAft>
                <a:spcPts val="600"/>
              </a:spcAft>
              <a:buFont typeface="Arial" panose="020B0604020202020204" pitchFamily="34" charset="0"/>
              <a:buChar char="•"/>
            </a:pPr>
            <a:r>
              <a:rPr lang="en" dirty="0">
                <a:latin typeface="Nunito"/>
                <a:sym typeface="Nunito"/>
              </a:rPr>
              <a:t>Emails to followers list and coalition list</a:t>
            </a:r>
            <a:endParaRPr dirty="0">
              <a:latin typeface="Nunito"/>
              <a:sym typeface="Nunito"/>
            </a:endParaRPr>
          </a:p>
          <a:p>
            <a:pPr marL="457200" lvl="0" indent="0" algn="l" rtl="0">
              <a:spcBef>
                <a:spcPts val="1600"/>
              </a:spcBef>
              <a:spcAft>
                <a:spcPts val="1600"/>
              </a:spcAft>
              <a:buNone/>
            </a:pPr>
            <a:endParaRPr dirty="0"/>
          </a:p>
        </p:txBody>
      </p:sp>
      <p:grpSp>
        <p:nvGrpSpPr>
          <p:cNvPr id="7" name="Group 6">
            <a:extLst>
              <a:ext uri="{FF2B5EF4-FFF2-40B4-BE49-F238E27FC236}">
                <a16:creationId xmlns:a16="http://schemas.microsoft.com/office/drawing/2014/main" id="{17FA3BC4-967C-F34F-8E33-4915619419C6}"/>
              </a:ext>
            </a:extLst>
          </p:cNvPr>
          <p:cNvGrpSpPr/>
          <p:nvPr/>
        </p:nvGrpSpPr>
        <p:grpSpPr>
          <a:xfrm>
            <a:off x="5843210" y="-4523"/>
            <a:ext cx="3300790" cy="5148023"/>
            <a:chOff x="5153353" y="1"/>
            <a:chExt cx="2313757" cy="3608613"/>
          </a:xfrm>
        </p:grpSpPr>
        <p:pic>
          <p:nvPicPr>
            <p:cNvPr id="6" name="Picture 5" descr="A screenshot of a computer program&#10;&#10;Description automatically generated with low confidence">
              <a:extLst>
                <a:ext uri="{FF2B5EF4-FFF2-40B4-BE49-F238E27FC236}">
                  <a16:creationId xmlns:a16="http://schemas.microsoft.com/office/drawing/2014/main" id="{7465753A-BA9F-F442-A091-FEDB10B5A976}"/>
                </a:ext>
              </a:extLst>
            </p:cNvPr>
            <p:cNvPicPr>
              <a:picLocks noChangeAspect="1"/>
            </p:cNvPicPr>
            <p:nvPr/>
          </p:nvPicPr>
          <p:blipFill rotWithShape="1">
            <a:blip r:embed="rId5"/>
            <a:srcRect b="98892"/>
            <a:stretch/>
          </p:blipFill>
          <p:spPr>
            <a:xfrm>
              <a:off x="5153353" y="1"/>
              <a:ext cx="2313757" cy="121342"/>
            </a:xfrm>
            <a:prstGeom prst="rect">
              <a:avLst/>
            </a:prstGeom>
          </p:spPr>
        </p:pic>
        <p:pic>
          <p:nvPicPr>
            <p:cNvPr id="9" name="Picture 8" descr="A screenshot of a computer program&#10;&#10;Description automatically generated with low confidence">
              <a:extLst>
                <a:ext uri="{FF2B5EF4-FFF2-40B4-BE49-F238E27FC236}">
                  <a16:creationId xmlns:a16="http://schemas.microsoft.com/office/drawing/2014/main" id="{C72997C5-BED6-3E42-A56C-55E4FB83A400}"/>
                </a:ext>
              </a:extLst>
            </p:cNvPr>
            <p:cNvPicPr>
              <a:picLocks noChangeAspect="1"/>
            </p:cNvPicPr>
            <p:nvPr/>
          </p:nvPicPr>
          <p:blipFill rotWithShape="1">
            <a:blip r:embed="rId5"/>
            <a:srcRect l="2969" t="7796" r="9188" b="89513"/>
            <a:stretch/>
          </p:blipFill>
          <p:spPr>
            <a:xfrm>
              <a:off x="5153353" y="121343"/>
              <a:ext cx="2313756" cy="335470"/>
            </a:xfrm>
            <a:prstGeom prst="rect">
              <a:avLst/>
            </a:prstGeom>
          </p:spPr>
        </p:pic>
        <p:pic>
          <p:nvPicPr>
            <p:cNvPr id="10" name="Picture 9" descr="A screenshot of a computer program&#10;&#10;Description automatically generated with low confidence">
              <a:extLst>
                <a:ext uri="{FF2B5EF4-FFF2-40B4-BE49-F238E27FC236}">
                  <a16:creationId xmlns:a16="http://schemas.microsoft.com/office/drawing/2014/main" id="{F6486D2E-7ADC-E340-A149-28FD6D255F28}"/>
                </a:ext>
              </a:extLst>
            </p:cNvPr>
            <p:cNvPicPr>
              <a:picLocks noChangeAspect="1"/>
            </p:cNvPicPr>
            <p:nvPr/>
          </p:nvPicPr>
          <p:blipFill rotWithShape="1">
            <a:blip r:embed="rId5"/>
            <a:srcRect l="10348" t="10466" r="38319" b="71894"/>
            <a:stretch/>
          </p:blipFill>
          <p:spPr>
            <a:xfrm>
              <a:off x="5277573" y="456813"/>
              <a:ext cx="1937954" cy="3151801"/>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4" name="Graphic 3" descr="Clipboard outline">
            <a:extLst>
              <a:ext uri="{FF2B5EF4-FFF2-40B4-BE49-F238E27FC236}">
                <a16:creationId xmlns:a16="http://schemas.microsoft.com/office/drawing/2014/main" id="{D0753048-E6A4-944E-9A0D-77B56E631E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025" y="109728"/>
            <a:ext cx="770129" cy="770129"/>
          </a:xfrm>
          <a:prstGeom prst="rect">
            <a:avLst/>
          </a:prstGeom>
        </p:spPr>
      </p:pic>
      <p:sp>
        <p:nvSpPr>
          <p:cNvPr id="153" name="Google Shape;153;p2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Nunito"/>
                <a:ea typeface="Nunito"/>
                <a:cs typeface="Nunito"/>
                <a:sym typeface="Nunito"/>
              </a:rPr>
              <a:t>Field</a:t>
            </a:r>
            <a:endParaRPr b="1">
              <a:latin typeface="Nunito"/>
              <a:ea typeface="Nunito"/>
              <a:cs typeface="Nunito"/>
              <a:sym typeface="Nunito"/>
            </a:endParaRPr>
          </a:p>
        </p:txBody>
      </p:sp>
      <p:sp>
        <p:nvSpPr>
          <p:cNvPr id="154" name="Google Shape;154;p29"/>
          <p:cNvSpPr txBox="1">
            <a:spLocks noGrp="1"/>
          </p:cNvSpPr>
          <p:nvPr>
            <p:ph type="body" idx="1"/>
          </p:nvPr>
        </p:nvSpPr>
        <p:spPr>
          <a:xfrm>
            <a:off x="599497" y="1173024"/>
            <a:ext cx="5234773" cy="3416400"/>
          </a:xfrm>
          <a:prstGeom prst="rect">
            <a:avLst/>
          </a:prstGeom>
        </p:spPr>
        <p:txBody>
          <a:bodyPr spcFirstLastPara="1" wrap="square" lIns="91425" tIns="91425" rIns="91425" bIns="91425" anchor="t" anchorCtr="0">
            <a:noAutofit/>
          </a:bodyPr>
          <a:lstStyle/>
          <a:p>
            <a:pPr marL="0" lvl="0" indent="0">
              <a:lnSpc>
                <a:spcPct val="100000"/>
              </a:lnSpc>
              <a:spcAft>
                <a:spcPts val="1600"/>
              </a:spcAft>
              <a:buNone/>
            </a:pPr>
            <a:r>
              <a:rPr lang="en" b="0" dirty="0">
                <a:latin typeface="Nunito"/>
                <a:sym typeface="Nunito"/>
              </a:rPr>
              <a:t>Early canvassing for list-building</a:t>
            </a:r>
            <a:endParaRPr b="0" dirty="0">
              <a:latin typeface="Nunito"/>
              <a:sym typeface="Nunito"/>
            </a:endParaRPr>
          </a:p>
          <a:p>
            <a:pPr marL="0" lvl="0" indent="0">
              <a:lnSpc>
                <a:spcPct val="100000"/>
              </a:lnSpc>
              <a:spcAft>
                <a:spcPts val="1600"/>
              </a:spcAft>
              <a:buNone/>
            </a:pPr>
            <a:r>
              <a:rPr lang="en" b="0" dirty="0">
                <a:latin typeface="Nunito"/>
                <a:sym typeface="Nunito"/>
              </a:rPr>
              <a:t>Signature gathering: over 600 volunteers, drop-boxes on porches, data entry</a:t>
            </a:r>
            <a:endParaRPr b="0" dirty="0">
              <a:latin typeface="Nunito"/>
              <a:sym typeface="Nunito"/>
            </a:endParaRPr>
          </a:p>
          <a:p>
            <a:pPr marL="0" lvl="0" indent="0">
              <a:lnSpc>
                <a:spcPct val="100000"/>
              </a:lnSpc>
              <a:spcAft>
                <a:spcPts val="1600"/>
              </a:spcAft>
              <a:buNone/>
            </a:pPr>
            <a:r>
              <a:rPr lang="en" b="0" dirty="0">
                <a:latin typeface="Nunito"/>
                <a:sym typeface="Nunito"/>
              </a:rPr>
              <a:t>Virtual field: phone banking, text banking — one paid staff position</a:t>
            </a:r>
            <a:endParaRPr b="0" dirty="0">
              <a:latin typeface="Nunito"/>
              <a:sym typeface="Nunito"/>
            </a:endParaRPr>
          </a:p>
          <a:p>
            <a:pPr marL="0" lvl="0" indent="0">
              <a:lnSpc>
                <a:spcPct val="100000"/>
              </a:lnSpc>
              <a:spcAft>
                <a:spcPts val="1600"/>
              </a:spcAft>
              <a:buNone/>
            </a:pPr>
            <a:r>
              <a:rPr lang="en" b="0" dirty="0">
                <a:latin typeface="Nunito"/>
                <a:sym typeface="Nunito"/>
              </a:rPr>
              <a:t>Speaking at rallies</a:t>
            </a:r>
            <a:endParaRPr b="0" dirty="0">
              <a:latin typeface="Nunito"/>
              <a:sym typeface="Nunito"/>
            </a:endParaRPr>
          </a:p>
          <a:p>
            <a:pPr marL="0" lvl="0" indent="0">
              <a:lnSpc>
                <a:spcPct val="100000"/>
              </a:lnSpc>
              <a:spcAft>
                <a:spcPts val="1600"/>
              </a:spcAft>
              <a:buNone/>
            </a:pPr>
            <a:r>
              <a:rPr lang="en" b="0" dirty="0">
                <a:latin typeface="Nunito"/>
                <a:sym typeface="Nunito"/>
              </a:rPr>
              <a:t>Physical Get Out the Vote: lawn signs, stickers, flyers on telephone poles, </a:t>
            </a:r>
            <a:br>
              <a:rPr lang="en" b="0" dirty="0">
                <a:latin typeface="Nunito"/>
                <a:sym typeface="Nunito"/>
              </a:rPr>
            </a:br>
            <a:r>
              <a:rPr lang="en" b="0" dirty="0">
                <a:latin typeface="Nunito"/>
                <a:sym typeface="Nunito"/>
              </a:rPr>
              <a:t>banners, march</a:t>
            </a:r>
            <a:endParaRPr b="0" dirty="0">
              <a:latin typeface="Nunito"/>
              <a:sym typeface="Nunito"/>
            </a:endParaRPr>
          </a:p>
        </p:txBody>
      </p:sp>
      <p:grpSp>
        <p:nvGrpSpPr>
          <p:cNvPr id="8" name="Group 7">
            <a:extLst>
              <a:ext uri="{FF2B5EF4-FFF2-40B4-BE49-F238E27FC236}">
                <a16:creationId xmlns:a16="http://schemas.microsoft.com/office/drawing/2014/main" id="{340ED439-B47C-1F49-91F9-D738AD5379D7}"/>
              </a:ext>
            </a:extLst>
          </p:cNvPr>
          <p:cNvGrpSpPr/>
          <p:nvPr/>
        </p:nvGrpSpPr>
        <p:grpSpPr>
          <a:xfrm>
            <a:off x="5962432" y="0"/>
            <a:ext cx="3181568" cy="5143500"/>
            <a:chOff x="5699588" y="0"/>
            <a:chExt cx="3444412" cy="5568428"/>
          </a:xfrm>
        </p:grpSpPr>
        <p:pic>
          <p:nvPicPr>
            <p:cNvPr id="3" name="Picture 2" descr="A picture containing text, ground, outdoor, box&#10;&#10;Description automatically generated">
              <a:extLst>
                <a:ext uri="{FF2B5EF4-FFF2-40B4-BE49-F238E27FC236}">
                  <a16:creationId xmlns:a16="http://schemas.microsoft.com/office/drawing/2014/main" id="{B1012562-A207-A940-AF94-EC62CEF2DA48}"/>
                </a:ext>
              </a:extLst>
            </p:cNvPr>
            <p:cNvPicPr>
              <a:picLocks noChangeAspect="1"/>
            </p:cNvPicPr>
            <p:nvPr/>
          </p:nvPicPr>
          <p:blipFill>
            <a:blip r:embed="rId5"/>
            <a:stretch>
              <a:fillRect/>
            </a:stretch>
          </p:blipFill>
          <p:spPr>
            <a:xfrm>
              <a:off x="5699588" y="2372523"/>
              <a:ext cx="3444412" cy="3195905"/>
            </a:xfrm>
            <a:prstGeom prst="rect">
              <a:avLst/>
            </a:prstGeom>
          </p:spPr>
        </p:pic>
        <p:pic>
          <p:nvPicPr>
            <p:cNvPr id="7" name="Picture 6" descr="A group of people playing a game outside&#10;&#10;Description automatically generated with low confidence">
              <a:extLst>
                <a:ext uri="{FF2B5EF4-FFF2-40B4-BE49-F238E27FC236}">
                  <a16:creationId xmlns:a16="http://schemas.microsoft.com/office/drawing/2014/main" id="{AD6364EE-AF83-6C4B-BA6C-8C014A8CC4DE}"/>
                </a:ext>
              </a:extLst>
            </p:cNvPr>
            <p:cNvPicPr>
              <a:picLocks noChangeAspect="1"/>
            </p:cNvPicPr>
            <p:nvPr/>
          </p:nvPicPr>
          <p:blipFill>
            <a:blip r:embed="rId6"/>
            <a:stretch>
              <a:fillRect/>
            </a:stretch>
          </p:blipFill>
          <p:spPr>
            <a:xfrm>
              <a:off x="5699589" y="0"/>
              <a:ext cx="3444411" cy="257175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58"/>
        <p:cNvGrpSpPr/>
        <p:nvPr/>
      </p:nvGrpSpPr>
      <p:grpSpPr>
        <a:xfrm>
          <a:off x="0" y="0"/>
          <a:ext cx="0" cy="0"/>
          <a:chOff x="0" y="0"/>
          <a:chExt cx="0" cy="0"/>
        </a:xfrm>
      </p:grpSpPr>
      <p:sp>
        <p:nvSpPr>
          <p:cNvPr id="2" name="Rectangle 1">
            <a:extLst>
              <a:ext uri="{FF2B5EF4-FFF2-40B4-BE49-F238E27FC236}">
                <a16:creationId xmlns:a16="http://schemas.microsoft.com/office/drawing/2014/main" id="{E5D772D2-90E6-5043-8D45-80911AE8E766}"/>
              </a:ext>
            </a:extLst>
          </p:cNvPr>
          <p:cNvSpPr/>
          <p:nvPr/>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9" name="Google Shape;159;p30"/>
          <p:cNvPicPr preferRelativeResize="0"/>
          <p:nvPr/>
        </p:nvPicPr>
        <p:blipFill>
          <a:blip r:embed="rId3">
            <a:alphaModFix/>
          </a:blip>
          <a:stretch>
            <a:fillRect/>
          </a:stretch>
        </p:blipFill>
        <p:spPr>
          <a:xfrm>
            <a:off x="1705510" y="536850"/>
            <a:ext cx="5732980" cy="406979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pSp>
        <p:nvGrpSpPr>
          <p:cNvPr id="4" name="Group 3">
            <a:extLst>
              <a:ext uri="{FF2B5EF4-FFF2-40B4-BE49-F238E27FC236}">
                <a16:creationId xmlns:a16="http://schemas.microsoft.com/office/drawing/2014/main" id="{77F72C35-B6BF-C141-B0BD-47EE6A778132}"/>
              </a:ext>
            </a:extLst>
          </p:cNvPr>
          <p:cNvGrpSpPr/>
          <p:nvPr/>
        </p:nvGrpSpPr>
        <p:grpSpPr>
          <a:xfrm>
            <a:off x="219139" y="146303"/>
            <a:ext cx="800220" cy="671699"/>
            <a:chOff x="3796718" y="4227755"/>
            <a:chExt cx="314425" cy="263926"/>
          </a:xfrm>
          <a:solidFill>
            <a:srgbClr val="FEFBF0"/>
          </a:solidFill>
        </p:grpSpPr>
        <p:pic>
          <p:nvPicPr>
            <p:cNvPr id="5" name="Graphic 4" descr="Checkmark outline">
              <a:extLst>
                <a:ext uri="{FF2B5EF4-FFF2-40B4-BE49-F238E27FC236}">
                  <a16:creationId xmlns:a16="http://schemas.microsoft.com/office/drawing/2014/main" id="{874F11E4-1431-AC40-AFC7-FA944C055D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47217" y="4227755"/>
              <a:ext cx="263926" cy="263926"/>
            </a:xfrm>
            <a:prstGeom prst="rect">
              <a:avLst/>
            </a:prstGeom>
          </p:spPr>
        </p:pic>
        <p:pic>
          <p:nvPicPr>
            <p:cNvPr id="6" name="Graphic 5" descr="Stop outline">
              <a:extLst>
                <a:ext uri="{FF2B5EF4-FFF2-40B4-BE49-F238E27FC236}">
                  <a16:creationId xmlns:a16="http://schemas.microsoft.com/office/drawing/2014/main" id="{EC62A30C-B3EF-C844-8D39-3FBE197283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96718" y="4227755"/>
              <a:ext cx="263926" cy="263926"/>
            </a:xfrm>
            <a:prstGeom prst="rect">
              <a:avLst/>
            </a:prstGeom>
          </p:spPr>
        </p:pic>
      </p:grpSp>
      <p:sp>
        <p:nvSpPr>
          <p:cNvPr id="164" name="Google Shape;164;p3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Nunito"/>
                <a:ea typeface="Nunito"/>
                <a:cs typeface="Nunito"/>
                <a:sym typeface="Nunito"/>
              </a:rPr>
              <a:t>Merger and Election</a:t>
            </a:r>
            <a:endParaRPr b="1" dirty="0">
              <a:latin typeface="Nunito"/>
              <a:ea typeface="Nunito"/>
              <a:cs typeface="Nunito"/>
              <a:sym typeface="Nunito"/>
            </a:endParaRPr>
          </a:p>
        </p:txBody>
      </p:sp>
      <p:sp>
        <p:nvSpPr>
          <p:cNvPr id="165" name="Google Shape;165;p31"/>
          <p:cNvSpPr txBox="1">
            <a:spLocks noGrp="1"/>
          </p:cNvSpPr>
          <p:nvPr>
            <p:ph type="body" idx="1"/>
          </p:nvPr>
        </p:nvSpPr>
        <p:spPr>
          <a:xfrm>
            <a:off x="599497" y="1173024"/>
            <a:ext cx="5099174" cy="3416400"/>
          </a:xfrm>
          <a:prstGeom prst="rect">
            <a:avLst/>
          </a:prstGeom>
        </p:spPr>
        <p:txBody>
          <a:bodyPr spcFirstLastPara="1" wrap="square" lIns="91425" tIns="91425" rIns="91425" bIns="91425" anchor="t" anchorCtr="0">
            <a:noAutofit/>
          </a:bodyPr>
          <a:lstStyle/>
          <a:p>
            <a:pPr marL="0" lvl="0" indent="0">
              <a:lnSpc>
                <a:spcPct val="100000"/>
              </a:lnSpc>
              <a:spcAft>
                <a:spcPts val="1600"/>
              </a:spcAft>
              <a:buNone/>
            </a:pPr>
            <a:r>
              <a:rPr lang="en" b="0" dirty="0">
                <a:latin typeface="Nunito"/>
                <a:sym typeface="Nunito"/>
              </a:rPr>
              <a:t>Merger with rival campaign contingent on qualifying for the ballot</a:t>
            </a:r>
            <a:endParaRPr b="0" dirty="0">
              <a:latin typeface="Nunito"/>
              <a:sym typeface="Nunito"/>
            </a:endParaRPr>
          </a:p>
          <a:p>
            <a:pPr marL="0" lvl="0" indent="0">
              <a:lnSpc>
                <a:spcPct val="100000"/>
              </a:lnSpc>
              <a:spcAft>
                <a:spcPts val="1600"/>
              </a:spcAft>
              <a:buNone/>
            </a:pPr>
            <a:r>
              <a:rPr lang="en" b="0" dirty="0">
                <a:latin typeface="Nunito"/>
                <a:sym typeface="Nunito"/>
              </a:rPr>
              <a:t>Merger eliminated scenario of two measures on the ballot — both would fail</a:t>
            </a:r>
            <a:endParaRPr b="0" dirty="0">
              <a:latin typeface="Nunito"/>
              <a:sym typeface="Nunito"/>
            </a:endParaRPr>
          </a:p>
          <a:p>
            <a:pPr marL="0" lvl="0" indent="0">
              <a:lnSpc>
                <a:spcPct val="100000"/>
              </a:lnSpc>
              <a:spcAft>
                <a:spcPts val="1600"/>
              </a:spcAft>
              <a:buNone/>
            </a:pPr>
            <a:r>
              <a:rPr lang="en" b="0" dirty="0">
                <a:latin typeface="Nunito"/>
                <a:sym typeface="Nunito"/>
              </a:rPr>
              <a:t>Combined field operation, coordinated but independent campaigns to leverage existing support</a:t>
            </a:r>
            <a:endParaRPr b="0" dirty="0">
              <a:latin typeface="Nunito"/>
              <a:sym typeface="Nunito"/>
            </a:endParaRPr>
          </a:p>
          <a:p>
            <a:pPr marL="0" lvl="0" indent="0">
              <a:lnSpc>
                <a:spcPct val="100000"/>
              </a:lnSpc>
              <a:spcAft>
                <a:spcPts val="1600"/>
              </a:spcAft>
              <a:buNone/>
            </a:pPr>
            <a:r>
              <a:rPr lang="en" b="0" dirty="0">
                <a:latin typeface="Nunito"/>
                <a:sym typeface="Nunito"/>
              </a:rPr>
              <a:t>End result: </a:t>
            </a:r>
            <a:r>
              <a:rPr lang="en" dirty="0">
                <a:latin typeface="Nunito"/>
                <a:sym typeface="Nunito"/>
              </a:rPr>
              <a:t>64% yes</a:t>
            </a:r>
            <a:endParaRPr dirty="0">
              <a:latin typeface="Nunito"/>
              <a:sym typeface="Nunito"/>
            </a:endParaRPr>
          </a:p>
          <a:p>
            <a:pPr marL="0" lvl="0" indent="0" algn="l" rtl="0">
              <a:spcBef>
                <a:spcPts val="1600"/>
              </a:spcBef>
              <a:spcAft>
                <a:spcPts val="0"/>
              </a:spcAft>
              <a:buClr>
                <a:schemeClr val="dk1"/>
              </a:buClr>
              <a:buSzPts val="1100"/>
              <a:buFont typeface="Arial"/>
              <a:buNone/>
            </a:pPr>
            <a:endParaRPr dirty="0"/>
          </a:p>
          <a:p>
            <a:pPr marL="0" lvl="0" indent="0" algn="l" rtl="0">
              <a:spcBef>
                <a:spcPts val="1600"/>
              </a:spcBef>
              <a:spcAft>
                <a:spcPts val="1600"/>
              </a:spcAft>
              <a:buNone/>
            </a:pPr>
            <a:endParaRPr dirty="0"/>
          </a:p>
        </p:txBody>
      </p:sp>
      <p:pic>
        <p:nvPicPr>
          <p:cNvPr id="3" name="Picture 2" descr="Logo&#10;&#10;Description automatically generated with medium confidence">
            <a:extLst>
              <a:ext uri="{FF2B5EF4-FFF2-40B4-BE49-F238E27FC236}">
                <a16:creationId xmlns:a16="http://schemas.microsoft.com/office/drawing/2014/main" id="{42C4AC6F-0E63-C042-887D-2E4E0A039814}"/>
              </a:ext>
            </a:extLst>
          </p:cNvPr>
          <p:cNvPicPr>
            <a:picLocks noChangeAspect="1"/>
          </p:cNvPicPr>
          <p:nvPr/>
        </p:nvPicPr>
        <p:blipFill rotWithShape="1">
          <a:blip r:embed="rId7"/>
          <a:srcRect l="14287" r="20714"/>
          <a:stretch/>
        </p:blipFill>
        <p:spPr>
          <a:xfrm>
            <a:off x="5878290" y="285750"/>
            <a:ext cx="2971801" cy="4572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1" name="Google Shape;61;p14"/>
          <p:cNvSpPr txBox="1">
            <a:spLocks noGrp="1"/>
          </p:cNvSpPr>
          <p:nvPr>
            <p:ph type="subTitle" idx="4294967295"/>
          </p:nvPr>
        </p:nvSpPr>
        <p:spPr>
          <a:xfrm>
            <a:off x="4208463" y="1508125"/>
            <a:ext cx="4935537" cy="2066925"/>
          </a:xfrm>
          <a:prstGeom prst="rect">
            <a:avLst/>
          </a:prstGeom>
        </p:spPr>
        <p:txBody>
          <a:bodyPr spcFirstLastPara="1" wrap="square" lIns="91425" tIns="91425" rIns="91425" bIns="91425" anchor="t" anchorCtr="0">
            <a:spAutoFit/>
          </a:bodyPr>
          <a:lstStyle/>
          <a:p>
            <a:pPr marL="0" lvl="0" indent="0" rtl="0">
              <a:spcBef>
                <a:spcPts val="0"/>
              </a:spcBef>
              <a:spcAft>
                <a:spcPts val="0"/>
              </a:spcAft>
              <a:buNone/>
            </a:pPr>
            <a:r>
              <a:rPr lang="en-US" sz="2800" dirty="0">
                <a:solidFill>
                  <a:schemeClr val="tx1"/>
                </a:solidFill>
                <a:latin typeface="Nunito" pitchFamily="2" charset="77"/>
                <a:ea typeface="Nunito"/>
                <a:cs typeface="Nunito"/>
                <a:sym typeface="Nunito"/>
              </a:rPr>
              <a:t>WHAT WE DID, </a:t>
            </a:r>
            <a:br>
              <a:rPr lang="en-US" sz="2800" dirty="0">
                <a:solidFill>
                  <a:schemeClr val="tx1"/>
                </a:solidFill>
                <a:latin typeface="Nunito" pitchFamily="2" charset="77"/>
                <a:ea typeface="Nunito"/>
                <a:cs typeface="Nunito"/>
                <a:sym typeface="Nunito"/>
              </a:rPr>
            </a:br>
            <a:r>
              <a:rPr lang="en-US" sz="2800" dirty="0">
                <a:solidFill>
                  <a:schemeClr val="tx1"/>
                </a:solidFill>
                <a:latin typeface="Nunito" pitchFamily="2" charset="77"/>
                <a:ea typeface="Nunito"/>
                <a:cs typeface="Nunito"/>
                <a:sym typeface="Nunito"/>
              </a:rPr>
              <a:t>HOW WE DID IT, </a:t>
            </a:r>
            <a:br>
              <a:rPr lang="en-US" sz="2800" dirty="0">
                <a:solidFill>
                  <a:schemeClr val="tx1"/>
                </a:solidFill>
                <a:latin typeface="Nunito" pitchFamily="2" charset="77"/>
                <a:ea typeface="Nunito"/>
                <a:cs typeface="Nunito"/>
                <a:sym typeface="Nunito"/>
              </a:rPr>
            </a:br>
            <a:r>
              <a:rPr lang="en-US" sz="2800" dirty="0">
                <a:solidFill>
                  <a:schemeClr val="tx1"/>
                </a:solidFill>
                <a:latin typeface="Nunito" pitchFamily="2" charset="77"/>
                <a:ea typeface="Nunito"/>
                <a:cs typeface="Nunito"/>
                <a:sym typeface="Nunito"/>
              </a:rPr>
              <a:t>WHAT WE LEARNED</a:t>
            </a:r>
            <a:endParaRPr b="0" dirty="0">
              <a:latin typeface="Nunito"/>
              <a:ea typeface="Nunito"/>
              <a:cs typeface="Nunito"/>
              <a:sym typeface="Nunito"/>
            </a:endParaRPr>
          </a:p>
          <a:p>
            <a:pPr marL="0" lvl="0" indent="0" rtl="0">
              <a:spcBef>
                <a:spcPts val="600"/>
              </a:spcBef>
              <a:spcAft>
                <a:spcPts val="0"/>
              </a:spcAft>
              <a:buNone/>
            </a:pPr>
            <a:r>
              <a:rPr lang="en-US" sz="1800" dirty="0">
                <a:solidFill>
                  <a:schemeClr val="bg1"/>
                </a:solidFill>
                <a:latin typeface="Nunito"/>
                <a:ea typeface="Nunito"/>
                <a:cs typeface="Nunito"/>
                <a:sym typeface="Nunito"/>
              </a:rPr>
              <a:t>And How You Can, Too</a:t>
            </a:r>
          </a:p>
        </p:txBody>
      </p:sp>
      <p:pic>
        <p:nvPicPr>
          <p:cNvPr id="7" name="Google Shape;55;p13">
            <a:extLst>
              <a:ext uri="{FF2B5EF4-FFF2-40B4-BE49-F238E27FC236}">
                <a16:creationId xmlns:a16="http://schemas.microsoft.com/office/drawing/2014/main" id="{514377FC-6963-9044-8A30-94D1BDE1BA45}"/>
              </a:ext>
            </a:extLst>
          </p:cNvPr>
          <p:cNvPicPr preferRelativeResize="0"/>
          <p:nvPr/>
        </p:nvPicPr>
        <p:blipFill rotWithShape="1">
          <a:blip r:embed="rId3">
            <a:alphaModFix/>
          </a:blip>
          <a:srcRect/>
          <a:stretch/>
        </p:blipFill>
        <p:spPr>
          <a:xfrm>
            <a:off x="1459386" y="1781911"/>
            <a:ext cx="1958026" cy="1579677"/>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1" name="Google Shape;171;p32"/>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latin typeface="Nunito"/>
                <a:ea typeface="Nunito"/>
                <a:cs typeface="Nunito"/>
                <a:sym typeface="Nunito"/>
              </a:rPr>
              <a:t>What We Learned</a:t>
            </a:r>
            <a:endParaRPr lang="en-US" sz="2400" dirty="0">
              <a:latin typeface="Merriweather"/>
              <a:ea typeface="Merriweather"/>
              <a:cs typeface="Merriweather"/>
              <a:sym typeface="Merriweather"/>
            </a:endParaRPr>
          </a:p>
        </p:txBody>
      </p:sp>
      <p:sp>
        <p:nvSpPr>
          <p:cNvPr id="3" name="Text Placeholder 2">
            <a:extLst>
              <a:ext uri="{FF2B5EF4-FFF2-40B4-BE49-F238E27FC236}">
                <a16:creationId xmlns:a16="http://schemas.microsoft.com/office/drawing/2014/main" id="{567986EE-2D84-EA4B-93CE-77430EE4A966}"/>
              </a:ext>
            </a:extLst>
          </p:cNvPr>
          <p:cNvSpPr>
            <a:spLocks noGrp="1"/>
          </p:cNvSpPr>
          <p:nvPr>
            <p:ph type="body" sz="quarter" idx="10"/>
          </p:nvPr>
        </p:nvSpPr>
        <p:spPr/>
        <p:txBody>
          <a:bodyPr/>
          <a:lstStyle/>
          <a:p>
            <a:pPr marL="0" lvl="0"/>
            <a:r>
              <a:rPr lang="en-US" sz="1600" dirty="0"/>
              <a:t>Choose electorate</a:t>
            </a:r>
          </a:p>
          <a:p>
            <a:pPr marL="0" lvl="0"/>
            <a:r>
              <a:rPr lang="en-US" sz="1600" dirty="0"/>
              <a:t>Start early</a:t>
            </a:r>
          </a:p>
          <a:p>
            <a:pPr marL="0" lvl="0"/>
            <a:r>
              <a:rPr lang="en-US" sz="1600" dirty="0"/>
              <a:t>Get advice</a:t>
            </a:r>
          </a:p>
          <a:p>
            <a:pPr marL="0" lvl="0"/>
            <a:r>
              <a:rPr lang="en-US" sz="1600" dirty="0"/>
              <a:t>Ignore some advice</a:t>
            </a:r>
          </a:p>
          <a:p>
            <a:pPr marL="0" lvl="0"/>
            <a:r>
              <a:rPr lang="en-US" sz="1600" dirty="0"/>
              <a:t>Build a movement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Nunito"/>
                <a:ea typeface="Nunito"/>
                <a:cs typeface="Nunito"/>
                <a:sym typeface="Nunito"/>
              </a:rPr>
              <a:t>Choose Electorate</a:t>
            </a:r>
            <a:endParaRPr b="1" dirty="0">
              <a:latin typeface="Nunito"/>
              <a:ea typeface="Nunito"/>
              <a:cs typeface="Nunito"/>
              <a:sym typeface="Nunito"/>
            </a:endParaRPr>
          </a:p>
        </p:txBody>
      </p:sp>
      <p:sp>
        <p:nvSpPr>
          <p:cNvPr id="177" name="Google Shape;177;p33"/>
          <p:cNvSpPr txBox="1">
            <a:spLocks noGrp="1"/>
          </p:cNvSpPr>
          <p:nvPr>
            <p:ph type="body" idx="1"/>
          </p:nvPr>
        </p:nvSpPr>
        <p:spPr>
          <a:xfrm>
            <a:off x="599497" y="1173024"/>
            <a:ext cx="4323232" cy="3416400"/>
          </a:xfrm>
          <a:prstGeom prst="rect">
            <a:avLst/>
          </a:prstGeom>
        </p:spPr>
        <p:txBody>
          <a:bodyPr spcFirstLastPara="1" wrap="square" lIns="91425" tIns="91425" rIns="91425" bIns="91425" anchor="t" anchorCtr="0">
            <a:noAutofit/>
          </a:bodyPr>
          <a:lstStyle/>
          <a:p>
            <a:pPr marL="0" lvl="0" indent="0">
              <a:lnSpc>
                <a:spcPct val="100000"/>
              </a:lnSpc>
              <a:spcAft>
                <a:spcPts val="1600"/>
              </a:spcAft>
              <a:buNone/>
            </a:pPr>
            <a:r>
              <a:rPr lang="en" b="0" dirty="0">
                <a:latin typeface="Nunito"/>
                <a:sym typeface="Nunito"/>
              </a:rPr>
              <a:t>One you can influence</a:t>
            </a:r>
            <a:endParaRPr b="0" dirty="0">
              <a:latin typeface="Nunito"/>
              <a:sym typeface="Nunito"/>
            </a:endParaRPr>
          </a:p>
          <a:p>
            <a:pPr marL="0" lvl="0" indent="0">
              <a:lnSpc>
                <a:spcPct val="100000"/>
              </a:lnSpc>
              <a:spcAft>
                <a:spcPts val="1600"/>
              </a:spcAft>
              <a:buNone/>
            </a:pPr>
            <a:r>
              <a:rPr lang="en" b="0" dirty="0">
                <a:latin typeface="Nunito"/>
                <a:sym typeface="Nunito"/>
              </a:rPr>
              <a:t>One inclined to support you</a:t>
            </a:r>
            <a:endParaRPr b="0" dirty="0">
              <a:latin typeface="Nunito"/>
              <a:sym typeface="Nunito"/>
            </a:endParaRPr>
          </a:p>
          <a:p>
            <a:pPr marL="0" lvl="0" indent="0">
              <a:lnSpc>
                <a:spcPct val="100000"/>
              </a:lnSpc>
              <a:spcAft>
                <a:spcPts val="1600"/>
              </a:spcAft>
              <a:buNone/>
            </a:pPr>
            <a:r>
              <a:rPr lang="en" b="0" dirty="0">
                <a:latin typeface="Nunito"/>
                <a:sym typeface="Nunito"/>
              </a:rPr>
              <a:t>One that houses the type of program you want</a:t>
            </a:r>
            <a:endParaRPr b="0" dirty="0">
              <a:latin typeface="Nunito"/>
              <a:sym typeface="Nunito"/>
            </a:endParaRPr>
          </a:p>
          <a:p>
            <a:pPr marL="0" lvl="0" indent="0">
              <a:lnSpc>
                <a:spcPct val="100000"/>
              </a:lnSpc>
              <a:spcAft>
                <a:spcPts val="1600"/>
              </a:spcAft>
              <a:buNone/>
            </a:pPr>
            <a:r>
              <a:rPr lang="en" b="0" dirty="0">
                <a:latin typeface="Nunito"/>
                <a:sym typeface="Nunito"/>
              </a:rPr>
              <a:t>UP NOW chose county, </a:t>
            </a:r>
            <a:br>
              <a:rPr lang="en" b="0" dirty="0">
                <a:latin typeface="Nunito"/>
                <a:sym typeface="Nunito"/>
              </a:rPr>
            </a:br>
            <a:r>
              <a:rPr lang="en" b="0" dirty="0">
                <a:latin typeface="Nunito"/>
                <a:sym typeface="Nunito"/>
              </a:rPr>
              <a:t>not city, three-county metro </a:t>
            </a:r>
            <a:br>
              <a:rPr lang="en" b="0" dirty="0">
                <a:latin typeface="Nunito"/>
                <a:sym typeface="Nunito"/>
              </a:rPr>
            </a:br>
            <a:r>
              <a:rPr lang="en" b="0" dirty="0">
                <a:latin typeface="Nunito"/>
                <a:sym typeface="Nunito"/>
              </a:rPr>
              <a:t>area, or state</a:t>
            </a:r>
            <a:endParaRPr b="0" dirty="0">
              <a:latin typeface="Nunito"/>
              <a:sym typeface="Nunito"/>
            </a:endParaRPr>
          </a:p>
        </p:txBody>
      </p:sp>
      <p:pic>
        <p:nvPicPr>
          <p:cNvPr id="3" name="Picture 2" descr="A picture containing text, building, outdoor, sign&#10;&#10;Description automatically generated">
            <a:extLst>
              <a:ext uri="{FF2B5EF4-FFF2-40B4-BE49-F238E27FC236}">
                <a16:creationId xmlns:a16="http://schemas.microsoft.com/office/drawing/2014/main" id="{CD5AEA6C-A796-CB42-80DD-5E6585AC93D3}"/>
              </a:ext>
            </a:extLst>
          </p:cNvPr>
          <p:cNvPicPr>
            <a:picLocks noChangeAspect="1"/>
          </p:cNvPicPr>
          <p:nvPr/>
        </p:nvPicPr>
        <p:blipFill rotWithShape="1">
          <a:blip r:embed="rId3"/>
          <a:srcRect l="5754" r="5357"/>
          <a:stretch/>
        </p:blipFill>
        <p:spPr>
          <a:xfrm>
            <a:off x="4572000" y="0"/>
            <a:ext cx="4572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Nunito"/>
                <a:ea typeface="Nunito"/>
                <a:cs typeface="Nunito"/>
                <a:sym typeface="Nunito"/>
              </a:rPr>
              <a:t>Start early</a:t>
            </a:r>
            <a:r>
              <a:rPr lang="en">
                <a:latin typeface="Merriweather"/>
                <a:ea typeface="Merriweather"/>
                <a:cs typeface="Merriweather"/>
                <a:sym typeface="Merriweather"/>
              </a:rPr>
              <a:t> </a:t>
            </a:r>
            <a:endParaRPr>
              <a:latin typeface="Merriweather"/>
              <a:ea typeface="Merriweather"/>
              <a:cs typeface="Merriweather"/>
              <a:sym typeface="Merriweather"/>
            </a:endParaRPr>
          </a:p>
        </p:txBody>
      </p:sp>
      <p:sp>
        <p:nvSpPr>
          <p:cNvPr id="183" name="Google Shape;183;p34"/>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nSpc>
                <a:spcPct val="100000"/>
              </a:lnSpc>
              <a:spcAft>
                <a:spcPts val="600"/>
              </a:spcAft>
              <a:buNone/>
            </a:pPr>
            <a:r>
              <a:rPr lang="en" b="0" dirty="0">
                <a:latin typeface="Nunito"/>
                <a:sym typeface="Nunito SemiBold"/>
              </a:rPr>
              <a:t>Why?</a:t>
            </a:r>
            <a:endParaRPr b="0" dirty="0">
              <a:latin typeface="Nunito"/>
              <a:sym typeface="Nunito SemiBold"/>
            </a:endParaRPr>
          </a:p>
          <a:p>
            <a:pPr marL="137160" lvl="1" indent="-137160">
              <a:lnSpc>
                <a:spcPct val="100000"/>
              </a:lnSpc>
              <a:spcBef>
                <a:spcPts val="0"/>
              </a:spcBef>
              <a:spcAft>
                <a:spcPts val="200"/>
              </a:spcAft>
              <a:buFont typeface="Arial" panose="020B0604020202020204" pitchFamily="34" charset="0"/>
              <a:buChar char="•"/>
            </a:pPr>
            <a:r>
              <a:rPr lang="en" dirty="0">
                <a:latin typeface="Nunito"/>
                <a:sym typeface="Nunito"/>
              </a:rPr>
              <a:t>generate momentum</a:t>
            </a:r>
            <a:endParaRPr dirty="0">
              <a:latin typeface="Nunito"/>
              <a:sym typeface="Nunito"/>
            </a:endParaRPr>
          </a:p>
          <a:p>
            <a:pPr marL="137160" lvl="1" indent="-137160">
              <a:lnSpc>
                <a:spcPct val="100000"/>
              </a:lnSpc>
              <a:spcBef>
                <a:spcPts val="0"/>
              </a:spcBef>
              <a:spcAft>
                <a:spcPts val="200"/>
              </a:spcAft>
              <a:buFont typeface="Arial" panose="020B0604020202020204" pitchFamily="34" charset="0"/>
              <a:buChar char="•"/>
            </a:pPr>
            <a:r>
              <a:rPr lang="en" dirty="0">
                <a:latin typeface="Nunito"/>
                <a:sym typeface="Nunito"/>
              </a:rPr>
              <a:t>collect valuable feedback</a:t>
            </a:r>
            <a:endParaRPr dirty="0">
              <a:latin typeface="Nunito"/>
              <a:sym typeface="Nunito"/>
            </a:endParaRPr>
          </a:p>
          <a:p>
            <a:pPr marL="137160" lvl="1" indent="-137160">
              <a:lnSpc>
                <a:spcPct val="100000"/>
              </a:lnSpc>
              <a:spcBef>
                <a:spcPts val="0"/>
              </a:spcBef>
              <a:spcAft>
                <a:spcPts val="200"/>
              </a:spcAft>
              <a:buFont typeface="Arial" panose="020B0604020202020204" pitchFamily="34" charset="0"/>
              <a:buChar char="•"/>
            </a:pPr>
            <a:r>
              <a:rPr lang="en" dirty="0">
                <a:latin typeface="Nunito"/>
                <a:sym typeface="Nunito"/>
              </a:rPr>
              <a:t>practice presentations</a:t>
            </a:r>
            <a:endParaRPr dirty="0">
              <a:latin typeface="Nunito"/>
              <a:sym typeface="Nunito"/>
            </a:endParaRPr>
          </a:p>
          <a:p>
            <a:pPr marL="0" indent="0">
              <a:lnSpc>
                <a:spcPct val="100000"/>
              </a:lnSpc>
              <a:spcBef>
                <a:spcPts val="1200"/>
              </a:spcBef>
              <a:spcAft>
                <a:spcPts val="600"/>
              </a:spcAft>
              <a:buNone/>
            </a:pPr>
            <a:r>
              <a:rPr lang="en" b="0" dirty="0">
                <a:latin typeface="Nunito"/>
                <a:sym typeface="Nunito SemiBold"/>
              </a:rPr>
              <a:t>How?</a:t>
            </a:r>
            <a:endParaRPr b="0" dirty="0">
              <a:latin typeface="Nunito"/>
              <a:sym typeface="Nunito SemiBold"/>
            </a:endParaRPr>
          </a:p>
          <a:p>
            <a:pPr marL="137160" lvl="1" indent="-137160">
              <a:lnSpc>
                <a:spcPct val="100000"/>
              </a:lnSpc>
              <a:spcBef>
                <a:spcPts val="0"/>
              </a:spcBef>
              <a:spcAft>
                <a:spcPts val="200"/>
              </a:spcAft>
              <a:buFont typeface="Arial" panose="020B0604020202020204" pitchFamily="34" charset="0"/>
              <a:buChar char="•"/>
            </a:pPr>
            <a:r>
              <a:rPr lang="en-US" dirty="0">
                <a:latin typeface="Nunito"/>
                <a:sym typeface="Nunito"/>
              </a:rPr>
              <a:t>Scope landscape</a:t>
            </a:r>
          </a:p>
          <a:p>
            <a:pPr marL="320040" lvl="2" indent="-137160">
              <a:lnSpc>
                <a:spcPct val="100000"/>
              </a:lnSpc>
              <a:spcBef>
                <a:spcPts val="0"/>
              </a:spcBef>
              <a:spcAft>
                <a:spcPts val="200"/>
              </a:spcAft>
              <a:buFont typeface="Arial" panose="020B0604020202020204" pitchFamily="34" charset="0"/>
              <a:buChar char="•"/>
            </a:pPr>
            <a:r>
              <a:rPr lang="en" sz="1200" dirty="0">
                <a:latin typeface="Nunito"/>
                <a:sym typeface="Nunito"/>
              </a:rPr>
              <a:t>at your target level (for us, county) </a:t>
            </a:r>
            <a:endParaRPr sz="1200" dirty="0">
              <a:latin typeface="Nunito"/>
              <a:sym typeface="Nunito"/>
            </a:endParaRPr>
          </a:p>
          <a:p>
            <a:pPr marL="320040" lvl="2" indent="-137160">
              <a:lnSpc>
                <a:spcPct val="100000"/>
              </a:lnSpc>
              <a:spcBef>
                <a:spcPts val="0"/>
              </a:spcBef>
              <a:spcAft>
                <a:spcPts val="200"/>
              </a:spcAft>
              <a:buFont typeface="Arial" panose="020B0604020202020204" pitchFamily="34" charset="0"/>
              <a:buChar char="•"/>
            </a:pPr>
            <a:r>
              <a:rPr lang="en" sz="1200" dirty="0">
                <a:latin typeface="Nunito"/>
                <a:sym typeface="Nunito"/>
              </a:rPr>
              <a:t>at other levels (like state) </a:t>
            </a:r>
            <a:endParaRPr sz="1200" dirty="0">
              <a:latin typeface="Nunito"/>
              <a:sym typeface="Nunito"/>
            </a:endParaRPr>
          </a:p>
          <a:p>
            <a:pPr marL="137160" lvl="1" indent="-137160">
              <a:lnSpc>
                <a:spcPct val="100000"/>
              </a:lnSpc>
              <a:spcBef>
                <a:spcPts val="600"/>
              </a:spcBef>
              <a:spcAft>
                <a:spcPts val="200"/>
              </a:spcAft>
              <a:buFont typeface="Arial" panose="020B0604020202020204" pitchFamily="34" charset="0"/>
              <a:buChar char="•"/>
            </a:pPr>
            <a:r>
              <a:rPr lang="en-US" dirty="0">
                <a:latin typeface="Nunito"/>
                <a:sym typeface="Nunito"/>
              </a:rPr>
              <a:t>Look for </a:t>
            </a:r>
          </a:p>
          <a:p>
            <a:pPr marL="320040" lvl="2" indent="-137160">
              <a:lnSpc>
                <a:spcPct val="100000"/>
              </a:lnSpc>
              <a:spcBef>
                <a:spcPts val="0"/>
              </a:spcBef>
              <a:spcAft>
                <a:spcPts val="200"/>
              </a:spcAft>
              <a:buFont typeface="Arial" panose="020B0604020202020204" pitchFamily="34" charset="0"/>
              <a:buChar char="•"/>
            </a:pPr>
            <a:r>
              <a:rPr lang="en" sz="1200" dirty="0">
                <a:latin typeface="Nunito"/>
                <a:sym typeface="Nunito"/>
              </a:rPr>
              <a:t>opposition </a:t>
            </a:r>
            <a:endParaRPr sz="1200" dirty="0">
              <a:latin typeface="Nunito"/>
              <a:sym typeface="Nunito"/>
            </a:endParaRPr>
          </a:p>
          <a:p>
            <a:pPr marL="320040" lvl="2" indent="-137160">
              <a:lnSpc>
                <a:spcPct val="100000"/>
              </a:lnSpc>
              <a:spcBef>
                <a:spcPts val="0"/>
              </a:spcBef>
              <a:spcAft>
                <a:spcPts val="200"/>
              </a:spcAft>
              <a:buFont typeface="Arial" panose="020B0604020202020204" pitchFamily="34" charset="0"/>
              <a:buChar char="•"/>
            </a:pPr>
            <a:r>
              <a:rPr lang="en" sz="1200" dirty="0">
                <a:latin typeface="Nunito"/>
                <a:sym typeface="Nunito"/>
              </a:rPr>
              <a:t>friendly opposition/rivals</a:t>
            </a:r>
            <a:endParaRPr sz="1200" dirty="0">
              <a:latin typeface="Nunito"/>
              <a:sym typeface="Nunito"/>
            </a:endParaRPr>
          </a:p>
          <a:p>
            <a:pPr marL="320040" lvl="2" indent="-137160">
              <a:lnSpc>
                <a:spcPct val="100000"/>
              </a:lnSpc>
              <a:spcBef>
                <a:spcPts val="0"/>
              </a:spcBef>
              <a:spcAft>
                <a:spcPts val="200"/>
              </a:spcAft>
              <a:buFont typeface="Arial" panose="020B0604020202020204" pitchFamily="34" charset="0"/>
              <a:buChar char="•"/>
            </a:pPr>
            <a:r>
              <a:rPr lang="en" sz="1200" dirty="0">
                <a:latin typeface="Nunito"/>
                <a:sym typeface="Nunito"/>
              </a:rPr>
              <a:t>non-electoral initiatives in the same policy arena</a:t>
            </a:r>
            <a:endParaRPr sz="1200" dirty="0">
              <a:latin typeface="Nunito"/>
              <a:sym typeface="Nunito"/>
            </a:endParaRPr>
          </a:p>
          <a:p>
            <a:pPr marL="914400" lvl="0" indent="0" algn="l" rtl="0">
              <a:spcBef>
                <a:spcPts val="1600"/>
              </a:spcBef>
              <a:spcAft>
                <a:spcPts val="1600"/>
              </a:spcAft>
              <a:buNone/>
            </a:pPr>
            <a:endParaRPr dirty="0"/>
          </a:p>
        </p:txBody>
      </p:sp>
      <p:pic>
        <p:nvPicPr>
          <p:cNvPr id="3" name="Picture 2" descr="A picture containing cloth, underpants&#10;&#10;Description automatically generated">
            <a:extLst>
              <a:ext uri="{FF2B5EF4-FFF2-40B4-BE49-F238E27FC236}">
                <a16:creationId xmlns:a16="http://schemas.microsoft.com/office/drawing/2014/main" id="{C1FEE717-B331-9744-8C0A-7E43E9FBFB2E}"/>
              </a:ext>
            </a:extLst>
          </p:cNvPr>
          <p:cNvPicPr>
            <a:picLocks noChangeAspect="1"/>
          </p:cNvPicPr>
          <p:nvPr/>
        </p:nvPicPr>
        <p:blipFill rotWithShape="1">
          <a:blip r:embed="rId3"/>
          <a:srcRect l="3643" r="7318"/>
          <a:stretch/>
        </p:blipFill>
        <p:spPr>
          <a:xfrm>
            <a:off x="4572000" y="0"/>
            <a:ext cx="4572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Nunito"/>
                <a:ea typeface="Nunito"/>
                <a:cs typeface="Nunito"/>
                <a:sym typeface="Nunito"/>
              </a:rPr>
              <a:t>Get advice</a:t>
            </a:r>
            <a:endParaRPr b="1" dirty="0">
              <a:latin typeface="Nunito"/>
              <a:ea typeface="Nunito"/>
              <a:cs typeface="Nunito"/>
              <a:sym typeface="Nunito"/>
            </a:endParaRPr>
          </a:p>
        </p:txBody>
      </p:sp>
      <p:sp>
        <p:nvSpPr>
          <p:cNvPr id="189" name="Google Shape;189;p35"/>
          <p:cNvSpPr txBox="1">
            <a:spLocks noGrp="1"/>
          </p:cNvSpPr>
          <p:nvPr>
            <p:ph type="body" idx="1"/>
          </p:nvPr>
        </p:nvSpPr>
        <p:spPr>
          <a:xfrm>
            <a:off x="599497" y="1173024"/>
            <a:ext cx="4335758" cy="3416400"/>
          </a:xfrm>
          <a:prstGeom prst="rect">
            <a:avLst/>
          </a:prstGeom>
        </p:spPr>
        <p:txBody>
          <a:bodyPr spcFirstLastPara="1" wrap="square" lIns="91425" tIns="91425" rIns="91425" bIns="91425" anchor="t" anchorCtr="0">
            <a:noAutofit/>
          </a:bodyPr>
          <a:lstStyle/>
          <a:p>
            <a:pPr marL="0" lvl="0" indent="0">
              <a:lnSpc>
                <a:spcPct val="100000"/>
              </a:lnSpc>
              <a:spcAft>
                <a:spcPts val="1200"/>
              </a:spcAft>
              <a:buNone/>
            </a:pPr>
            <a:r>
              <a:rPr lang="en" b="0" dirty="0">
                <a:latin typeface="Nunito"/>
                <a:sym typeface="Nunito"/>
              </a:rPr>
              <a:t>Universal Preschool NOW got valuable advice from large coalitions and experienced organizers</a:t>
            </a:r>
            <a:endParaRPr b="0" dirty="0">
              <a:latin typeface="Nunito"/>
              <a:sym typeface="Nunito"/>
            </a:endParaRPr>
          </a:p>
          <a:p>
            <a:pPr marL="137160" lvl="1" indent="-137160">
              <a:lnSpc>
                <a:spcPct val="100000"/>
              </a:lnSpc>
              <a:spcBef>
                <a:spcPts val="0"/>
              </a:spcBef>
              <a:spcAft>
                <a:spcPts val="1200"/>
              </a:spcAft>
              <a:buFont typeface="Arial" panose="020B0604020202020204" pitchFamily="34" charset="0"/>
              <a:buChar char="•"/>
            </a:pPr>
            <a:r>
              <a:rPr lang="en" sz="2000" dirty="0">
                <a:latin typeface="Nunito"/>
                <a:sym typeface="Nunito"/>
              </a:rPr>
              <a:t>Portland Metro Peoples’ Coalition</a:t>
            </a:r>
            <a:endParaRPr sz="2000" dirty="0">
              <a:latin typeface="Nunito"/>
              <a:sym typeface="Nunito"/>
            </a:endParaRPr>
          </a:p>
          <a:p>
            <a:pPr marL="137160" lvl="1" indent="-137160">
              <a:lnSpc>
                <a:spcPct val="100000"/>
              </a:lnSpc>
              <a:spcBef>
                <a:spcPts val="0"/>
              </a:spcBef>
              <a:spcAft>
                <a:spcPts val="1200"/>
              </a:spcAft>
              <a:buFont typeface="Arial" panose="020B0604020202020204" pitchFamily="34" charset="0"/>
              <a:buChar char="•"/>
            </a:pPr>
            <a:r>
              <a:rPr lang="en" sz="2000" dirty="0">
                <a:latin typeface="Nunito"/>
                <a:sym typeface="Nunito"/>
              </a:rPr>
              <a:t>Our Oregon </a:t>
            </a:r>
            <a:endParaRPr sz="2000" dirty="0">
              <a:latin typeface="Nunito"/>
              <a:sym typeface="Nunito"/>
            </a:endParaRPr>
          </a:p>
          <a:p>
            <a:pPr marL="137160" lvl="1" indent="-137160">
              <a:lnSpc>
                <a:spcPct val="100000"/>
              </a:lnSpc>
              <a:spcBef>
                <a:spcPts val="0"/>
              </a:spcBef>
              <a:spcAft>
                <a:spcPts val="1200"/>
              </a:spcAft>
              <a:buFont typeface="Arial" panose="020B0604020202020204" pitchFamily="34" charset="0"/>
              <a:buChar char="•"/>
            </a:pPr>
            <a:r>
              <a:rPr lang="en" sz="2000" dirty="0">
                <a:latin typeface="Nunito"/>
                <a:sym typeface="Nunito"/>
              </a:rPr>
              <a:t>PDX Forward </a:t>
            </a:r>
            <a:endParaRPr sz="2000" dirty="0">
              <a:latin typeface="Nunito"/>
              <a:sym typeface="Nunito"/>
            </a:endParaRPr>
          </a:p>
          <a:p>
            <a:pPr marL="137160" lvl="1" indent="-137160">
              <a:lnSpc>
                <a:spcPct val="100000"/>
              </a:lnSpc>
              <a:spcBef>
                <a:spcPts val="0"/>
              </a:spcBef>
              <a:spcAft>
                <a:spcPts val="1200"/>
              </a:spcAft>
              <a:buFont typeface="Arial" panose="020B0604020202020204" pitchFamily="34" charset="0"/>
              <a:buChar char="•"/>
            </a:pPr>
            <a:r>
              <a:rPr lang="en" sz="2000" dirty="0">
                <a:latin typeface="Nunito"/>
                <a:sym typeface="Nunito"/>
              </a:rPr>
              <a:t>...even a political staff member </a:t>
            </a:r>
            <a:br>
              <a:rPr lang="en" sz="2000" dirty="0">
                <a:latin typeface="Nunito"/>
                <a:sym typeface="Nunito"/>
              </a:rPr>
            </a:br>
            <a:r>
              <a:rPr lang="en" sz="2000" dirty="0">
                <a:latin typeface="Nunito"/>
                <a:sym typeface="Nunito"/>
              </a:rPr>
              <a:t>of a non-endorsing union</a:t>
            </a:r>
            <a:endParaRPr sz="2000" dirty="0">
              <a:latin typeface="Nunito"/>
              <a:sym typeface="Nunito"/>
            </a:endParaRPr>
          </a:p>
        </p:txBody>
      </p:sp>
      <p:pic>
        <p:nvPicPr>
          <p:cNvPr id="3" name="Picture 2" descr="Logo, icon&#10;&#10;Description automatically generated">
            <a:extLst>
              <a:ext uri="{FF2B5EF4-FFF2-40B4-BE49-F238E27FC236}">
                <a16:creationId xmlns:a16="http://schemas.microsoft.com/office/drawing/2014/main" id="{851D0FF6-238F-C342-828A-061B84EF9B67}"/>
              </a:ext>
            </a:extLst>
          </p:cNvPr>
          <p:cNvPicPr>
            <a:picLocks noChangeAspect="1"/>
          </p:cNvPicPr>
          <p:nvPr/>
        </p:nvPicPr>
        <p:blipFill>
          <a:blip r:embed="rId3"/>
          <a:stretch>
            <a:fillRect/>
          </a:stretch>
        </p:blipFill>
        <p:spPr>
          <a:xfrm>
            <a:off x="6727544" y="465574"/>
            <a:ext cx="1133452" cy="1133452"/>
          </a:xfrm>
          <a:prstGeom prst="rect">
            <a:avLst/>
          </a:prstGeom>
        </p:spPr>
      </p:pic>
      <p:pic>
        <p:nvPicPr>
          <p:cNvPr id="8" name="Picture 7" descr="Logo, company name&#10;&#10;Description automatically generated">
            <a:extLst>
              <a:ext uri="{FF2B5EF4-FFF2-40B4-BE49-F238E27FC236}">
                <a16:creationId xmlns:a16="http://schemas.microsoft.com/office/drawing/2014/main" id="{5DECDE72-77FD-F14B-B64A-EA236B7659D2}"/>
              </a:ext>
            </a:extLst>
          </p:cNvPr>
          <p:cNvPicPr>
            <a:picLocks noChangeAspect="1"/>
          </p:cNvPicPr>
          <p:nvPr/>
        </p:nvPicPr>
        <p:blipFill>
          <a:blip r:embed="rId4"/>
          <a:stretch>
            <a:fillRect/>
          </a:stretch>
        </p:blipFill>
        <p:spPr>
          <a:xfrm>
            <a:off x="6530662" y="2021532"/>
            <a:ext cx="1483395" cy="1483395"/>
          </a:xfrm>
          <a:prstGeom prst="rect">
            <a:avLst/>
          </a:prstGeom>
        </p:spPr>
      </p:pic>
      <p:pic>
        <p:nvPicPr>
          <p:cNvPr id="9" name="Picture 8">
            <a:extLst>
              <a:ext uri="{FF2B5EF4-FFF2-40B4-BE49-F238E27FC236}">
                <a16:creationId xmlns:a16="http://schemas.microsoft.com/office/drawing/2014/main" id="{CB5DCF3D-C31C-6346-9CAA-00ACFC16B9BC}"/>
              </a:ext>
            </a:extLst>
          </p:cNvPr>
          <p:cNvPicPr>
            <a:picLocks noChangeAspect="1"/>
          </p:cNvPicPr>
          <p:nvPr/>
        </p:nvPicPr>
        <p:blipFill>
          <a:blip r:embed="rId5"/>
          <a:stretch>
            <a:fillRect/>
          </a:stretch>
        </p:blipFill>
        <p:spPr>
          <a:xfrm>
            <a:off x="6396462" y="3971254"/>
            <a:ext cx="1721928" cy="6857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Nunito"/>
                <a:ea typeface="Nunito"/>
                <a:cs typeface="Nunito"/>
                <a:sym typeface="Nunito"/>
              </a:rPr>
              <a:t>Ignore some advice</a:t>
            </a:r>
            <a:endParaRPr b="1">
              <a:latin typeface="Nunito"/>
              <a:ea typeface="Nunito"/>
              <a:cs typeface="Nunito"/>
              <a:sym typeface="Nunito"/>
            </a:endParaRPr>
          </a:p>
        </p:txBody>
      </p:sp>
      <p:sp>
        <p:nvSpPr>
          <p:cNvPr id="195" name="Google Shape;195;p36"/>
          <p:cNvSpPr txBox="1">
            <a:spLocks noGrp="1"/>
          </p:cNvSpPr>
          <p:nvPr>
            <p:ph type="body" idx="1"/>
          </p:nvPr>
        </p:nvSpPr>
        <p:spPr>
          <a:xfrm>
            <a:off x="599497" y="1173024"/>
            <a:ext cx="6001719" cy="3416400"/>
          </a:xfrm>
          <a:prstGeom prst="rect">
            <a:avLst/>
          </a:prstGeom>
        </p:spPr>
        <p:txBody>
          <a:bodyPr spcFirstLastPara="1" wrap="square" lIns="91425" tIns="91425" rIns="91425" bIns="91425" anchor="t" anchorCtr="0">
            <a:noAutofit/>
          </a:bodyPr>
          <a:lstStyle/>
          <a:p>
            <a:pPr marL="0" lvl="1" indent="0">
              <a:lnSpc>
                <a:spcPct val="100000"/>
              </a:lnSpc>
              <a:spcBef>
                <a:spcPts val="0"/>
              </a:spcBef>
              <a:spcAft>
                <a:spcPts val="1800"/>
              </a:spcAft>
              <a:buNone/>
            </a:pPr>
            <a:r>
              <a:rPr lang="en" sz="2000" dirty="0">
                <a:latin typeface="Nunito"/>
                <a:sym typeface="Nunito"/>
              </a:rPr>
              <a:t>Some said to choose a smaller, mid-term election to avoid competing demands, voter fatigue, and difficulty messaging through the noise </a:t>
            </a:r>
            <a:endParaRPr sz="2000" dirty="0">
              <a:latin typeface="Nunito"/>
              <a:sym typeface="Nunito"/>
            </a:endParaRPr>
          </a:p>
          <a:p>
            <a:pPr marL="0" lvl="1" indent="0">
              <a:lnSpc>
                <a:spcPct val="100000"/>
              </a:lnSpc>
              <a:spcBef>
                <a:spcPts val="0"/>
              </a:spcBef>
              <a:spcAft>
                <a:spcPts val="1800"/>
              </a:spcAft>
              <a:buNone/>
            </a:pPr>
            <a:r>
              <a:rPr lang="en" sz="2000" dirty="0">
                <a:latin typeface="Nunito"/>
                <a:sym typeface="Nunito"/>
              </a:rPr>
              <a:t>But, a crowded ballot can distract opposition that has bigger fish to fry</a:t>
            </a:r>
            <a:endParaRPr sz="2000" dirty="0">
              <a:latin typeface="Nunito"/>
              <a:sym typeface="Nunito"/>
            </a:endParaRPr>
          </a:p>
          <a:p>
            <a:pPr marL="0" lvl="1" indent="0">
              <a:lnSpc>
                <a:spcPct val="100000"/>
              </a:lnSpc>
              <a:spcBef>
                <a:spcPts val="0"/>
              </a:spcBef>
              <a:spcAft>
                <a:spcPts val="1800"/>
              </a:spcAft>
              <a:buNone/>
            </a:pPr>
            <a:r>
              <a:rPr lang="en" sz="2000" dirty="0">
                <a:latin typeface="Nunito"/>
                <a:sym typeface="Nunito"/>
              </a:rPr>
              <a:t>You can’t do everything people will suggest</a:t>
            </a:r>
            <a:endParaRPr sz="2000" dirty="0">
              <a:latin typeface="Nunito"/>
              <a:sym typeface="Nunito"/>
            </a:endParaRPr>
          </a:p>
          <a:p>
            <a:pPr marL="0" lvl="1" indent="0">
              <a:lnSpc>
                <a:spcPct val="100000"/>
              </a:lnSpc>
              <a:spcBef>
                <a:spcPts val="0"/>
              </a:spcBef>
              <a:spcAft>
                <a:spcPts val="1800"/>
              </a:spcAft>
              <a:buNone/>
            </a:pPr>
            <a:r>
              <a:rPr lang="en" sz="2000" b="1" dirty="0">
                <a:latin typeface="Nunito"/>
                <a:sym typeface="Nunito"/>
              </a:rPr>
              <a:t>In the end, you have to decide what’s right for your campaign — that’s the work!</a:t>
            </a:r>
            <a:endParaRPr b="1" dirty="0">
              <a:latin typeface="Merriweather"/>
              <a:ea typeface="Merriweather"/>
              <a:cs typeface="Merriweather"/>
              <a:sym typeface="Merriweathe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7"/>
          <p:cNvSpPr txBox="1">
            <a:spLocks noGrp="1"/>
          </p:cNvSpPr>
          <p:nvPr>
            <p:ph type="title"/>
          </p:nvPr>
        </p:nvSpPr>
        <p:spPr>
          <a:xfrm>
            <a:off x="599497" y="465574"/>
            <a:ext cx="3972503"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Nunito"/>
                <a:ea typeface="Nunito"/>
                <a:cs typeface="Nunito"/>
                <a:sym typeface="Nunito"/>
              </a:rPr>
              <a:t>Build a Movement Through Coalition</a:t>
            </a:r>
            <a:endParaRPr b="1" dirty="0">
              <a:latin typeface="Nunito"/>
              <a:ea typeface="Nunito"/>
              <a:cs typeface="Nunito"/>
              <a:sym typeface="Nunito"/>
            </a:endParaRPr>
          </a:p>
        </p:txBody>
      </p:sp>
      <p:sp>
        <p:nvSpPr>
          <p:cNvPr id="201" name="Google Shape;201;p37"/>
          <p:cNvSpPr txBox="1">
            <a:spLocks noGrp="1"/>
          </p:cNvSpPr>
          <p:nvPr>
            <p:ph type="body" idx="1"/>
          </p:nvPr>
        </p:nvSpPr>
        <p:spPr>
          <a:xfrm>
            <a:off x="599497" y="1390136"/>
            <a:ext cx="7945006" cy="3416400"/>
          </a:xfrm>
          <a:prstGeom prst="rect">
            <a:avLst/>
          </a:prstGeom>
        </p:spPr>
        <p:txBody>
          <a:bodyPr spcFirstLastPara="1" wrap="square" lIns="91425" tIns="91425" rIns="91425" bIns="91425" anchor="t" anchorCtr="0">
            <a:noAutofit/>
          </a:bodyPr>
          <a:lstStyle/>
          <a:p>
            <a:pPr marL="0" lvl="0" indent="0">
              <a:lnSpc>
                <a:spcPct val="100000"/>
              </a:lnSpc>
              <a:spcAft>
                <a:spcPts val="600"/>
              </a:spcAft>
              <a:buNone/>
            </a:pPr>
            <a:r>
              <a:rPr lang="en" dirty="0">
                <a:latin typeface="Nunito"/>
                <a:sym typeface="Nunito SemiBold"/>
              </a:rPr>
              <a:t>Who?</a:t>
            </a:r>
            <a:endParaRPr dirty="0">
              <a:latin typeface="Nunito"/>
              <a:sym typeface="Nunito SemiBold"/>
            </a:endParaRPr>
          </a:p>
          <a:p>
            <a:pPr marL="137160" lvl="1" indent="-137160">
              <a:lnSpc>
                <a:spcPct val="100000"/>
              </a:lnSpc>
              <a:spcBef>
                <a:spcPts val="0"/>
              </a:spcBef>
              <a:spcAft>
                <a:spcPts val="600"/>
              </a:spcAft>
              <a:buFont typeface="Arial" panose="020B0604020202020204" pitchFamily="34" charset="0"/>
              <a:buChar char="•"/>
            </a:pPr>
            <a:r>
              <a:rPr lang="en" sz="1800" dirty="0">
                <a:latin typeface="Nunito"/>
                <a:sym typeface="Nunito"/>
              </a:rPr>
              <a:t>Unions</a:t>
            </a:r>
            <a:endParaRPr sz="1800" dirty="0">
              <a:latin typeface="Nunito"/>
              <a:sym typeface="Nunito"/>
            </a:endParaRPr>
          </a:p>
          <a:p>
            <a:pPr marL="137160" lvl="1" indent="-137160">
              <a:lnSpc>
                <a:spcPct val="100000"/>
              </a:lnSpc>
              <a:spcBef>
                <a:spcPts val="0"/>
              </a:spcBef>
              <a:spcAft>
                <a:spcPts val="600"/>
              </a:spcAft>
              <a:buFont typeface="Arial" panose="020B0604020202020204" pitchFamily="34" charset="0"/>
              <a:buChar char="•"/>
            </a:pPr>
            <a:r>
              <a:rPr lang="en" sz="1800" dirty="0">
                <a:latin typeface="Nunito"/>
                <a:sym typeface="Nunito"/>
              </a:rPr>
              <a:t>Political parties </a:t>
            </a:r>
            <a:endParaRPr sz="1800" dirty="0">
              <a:latin typeface="Nunito"/>
              <a:sym typeface="Nunito"/>
            </a:endParaRPr>
          </a:p>
          <a:p>
            <a:pPr marL="137160" lvl="1" indent="-137160">
              <a:lnSpc>
                <a:spcPct val="100000"/>
              </a:lnSpc>
              <a:spcBef>
                <a:spcPts val="0"/>
              </a:spcBef>
              <a:spcAft>
                <a:spcPts val="600"/>
              </a:spcAft>
              <a:buFont typeface="Arial" panose="020B0604020202020204" pitchFamily="34" charset="0"/>
              <a:buChar char="•"/>
            </a:pPr>
            <a:r>
              <a:rPr lang="en" sz="1800" dirty="0">
                <a:latin typeface="Nunito"/>
                <a:sym typeface="Nunito"/>
              </a:rPr>
              <a:t>Membership organizations</a:t>
            </a:r>
            <a:endParaRPr sz="1800" dirty="0">
              <a:latin typeface="Nunito"/>
              <a:sym typeface="Nunito"/>
            </a:endParaRPr>
          </a:p>
          <a:p>
            <a:pPr marL="137160" lvl="1" indent="-137160">
              <a:lnSpc>
                <a:spcPct val="100000"/>
              </a:lnSpc>
              <a:spcBef>
                <a:spcPts val="0"/>
              </a:spcBef>
              <a:spcAft>
                <a:spcPts val="600"/>
              </a:spcAft>
              <a:buFont typeface="Arial" panose="020B0604020202020204" pitchFamily="34" charset="0"/>
              <a:buChar char="•"/>
            </a:pPr>
            <a:r>
              <a:rPr lang="en" sz="1800" dirty="0">
                <a:latin typeface="Nunito"/>
                <a:sym typeface="Nunito"/>
              </a:rPr>
              <a:t>Ad hoc cohorts</a:t>
            </a:r>
            <a:endParaRPr sz="1800" dirty="0">
              <a:latin typeface="Nunito"/>
              <a:sym typeface="Nunito"/>
            </a:endParaRPr>
          </a:p>
          <a:p>
            <a:pPr marL="320040" lvl="2" indent="-137160">
              <a:lnSpc>
                <a:spcPct val="100000"/>
              </a:lnSpc>
              <a:spcBef>
                <a:spcPts val="0"/>
              </a:spcBef>
              <a:spcAft>
                <a:spcPts val="200"/>
              </a:spcAft>
              <a:buFont typeface="Arial" panose="020B0604020202020204" pitchFamily="34" charset="0"/>
              <a:buChar char="•"/>
            </a:pPr>
            <a:r>
              <a:rPr lang="en" sz="1600" dirty="0">
                <a:latin typeface="Nunito"/>
                <a:sym typeface="Nunito"/>
              </a:rPr>
              <a:t>Parents</a:t>
            </a:r>
            <a:endParaRPr sz="1600" dirty="0">
              <a:latin typeface="Nunito"/>
              <a:sym typeface="Nunito"/>
            </a:endParaRPr>
          </a:p>
          <a:p>
            <a:pPr marL="320040" lvl="2" indent="-137160">
              <a:lnSpc>
                <a:spcPct val="100000"/>
              </a:lnSpc>
              <a:spcBef>
                <a:spcPts val="0"/>
              </a:spcBef>
              <a:spcAft>
                <a:spcPts val="200"/>
              </a:spcAft>
              <a:buFont typeface="Arial" panose="020B0604020202020204" pitchFamily="34" charset="0"/>
              <a:buChar char="•"/>
            </a:pPr>
            <a:r>
              <a:rPr lang="en" sz="1600" dirty="0">
                <a:latin typeface="Nunito"/>
                <a:sym typeface="Nunito"/>
              </a:rPr>
              <a:t>Child care workers</a:t>
            </a:r>
            <a:endParaRPr sz="1600" dirty="0">
              <a:latin typeface="Nunito"/>
              <a:sym typeface="Nunito"/>
            </a:endParaRPr>
          </a:p>
          <a:p>
            <a:pPr marL="320040" lvl="2" indent="-137160">
              <a:lnSpc>
                <a:spcPct val="100000"/>
              </a:lnSpc>
              <a:spcBef>
                <a:spcPts val="0"/>
              </a:spcBef>
              <a:spcAft>
                <a:spcPts val="200"/>
              </a:spcAft>
              <a:buFont typeface="Arial" panose="020B0604020202020204" pitchFamily="34" charset="0"/>
              <a:buChar char="•"/>
            </a:pPr>
            <a:r>
              <a:rPr lang="en" sz="1600" dirty="0">
                <a:latin typeface="Nunito"/>
                <a:sym typeface="Nunito"/>
              </a:rPr>
              <a:t>Small businesspeople</a:t>
            </a:r>
            <a:endParaRPr sz="1200" dirty="0">
              <a:latin typeface="Nunito"/>
              <a:sym typeface="Nunito"/>
            </a:endParaRPr>
          </a:p>
        </p:txBody>
      </p:sp>
      <p:pic>
        <p:nvPicPr>
          <p:cNvPr id="3" name="Picture 2" descr="A group of people holding musical instruments&#10;&#10;Description automatically generated with medium confidence">
            <a:extLst>
              <a:ext uri="{FF2B5EF4-FFF2-40B4-BE49-F238E27FC236}">
                <a16:creationId xmlns:a16="http://schemas.microsoft.com/office/drawing/2014/main" id="{E823222D-5AAE-7B44-814C-458CDAF71DCC}"/>
              </a:ext>
            </a:extLst>
          </p:cNvPr>
          <p:cNvPicPr>
            <a:picLocks noChangeAspect="1"/>
          </p:cNvPicPr>
          <p:nvPr/>
        </p:nvPicPr>
        <p:blipFill>
          <a:blip r:embed="rId3"/>
          <a:stretch>
            <a:fillRect/>
          </a:stretch>
        </p:blipFill>
        <p:spPr>
          <a:xfrm>
            <a:off x="5149976" y="1172003"/>
            <a:ext cx="3394527" cy="2799493"/>
          </a:xfrm>
          <a:prstGeom prst="rect">
            <a:avLst/>
          </a:prstGeom>
          <a:solidFill>
            <a:srgbClr val="FEFBF0"/>
          </a:solidFill>
          <a:ln>
            <a:noFill/>
          </a:ln>
          <a:effectLst>
            <a:outerShdw blurRad="101600" algn="ctr" rotWithShape="0">
              <a:prstClr val="black">
                <a:alpha val="30000"/>
              </a:prstClr>
            </a:outerShdw>
          </a:effectLst>
        </p:spPr>
      </p:pic>
    </p:spTree>
    <p:extLst>
      <p:ext uri="{BB962C8B-B14F-4D97-AF65-F5344CB8AC3E}">
        <p14:creationId xmlns:p14="http://schemas.microsoft.com/office/powerpoint/2010/main" val="37344176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7"/>
          <p:cNvSpPr txBox="1">
            <a:spLocks noGrp="1"/>
          </p:cNvSpPr>
          <p:nvPr>
            <p:ph type="title"/>
          </p:nvPr>
        </p:nvSpPr>
        <p:spPr>
          <a:xfrm>
            <a:off x="599497" y="465574"/>
            <a:ext cx="3972503"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Nunito"/>
                <a:ea typeface="Nunito"/>
                <a:cs typeface="Nunito"/>
                <a:sym typeface="Nunito"/>
              </a:rPr>
              <a:t>Build a Movement Through Coalition</a:t>
            </a:r>
            <a:endParaRPr b="1" dirty="0">
              <a:latin typeface="Nunito"/>
              <a:ea typeface="Nunito"/>
              <a:cs typeface="Nunito"/>
              <a:sym typeface="Nunito"/>
            </a:endParaRPr>
          </a:p>
        </p:txBody>
      </p:sp>
      <p:sp>
        <p:nvSpPr>
          <p:cNvPr id="201" name="Google Shape;201;p37"/>
          <p:cNvSpPr txBox="1">
            <a:spLocks noGrp="1"/>
          </p:cNvSpPr>
          <p:nvPr>
            <p:ph type="body" idx="1"/>
          </p:nvPr>
        </p:nvSpPr>
        <p:spPr>
          <a:xfrm>
            <a:off x="599497" y="1390136"/>
            <a:ext cx="3653189" cy="3416400"/>
          </a:xfrm>
          <a:prstGeom prst="rect">
            <a:avLst/>
          </a:prstGeom>
        </p:spPr>
        <p:txBody>
          <a:bodyPr spcFirstLastPara="1" wrap="square" lIns="91425" tIns="91425" rIns="91425" bIns="91425" anchor="t" anchorCtr="0">
            <a:noAutofit/>
          </a:bodyPr>
          <a:lstStyle/>
          <a:p>
            <a:pPr marL="0" lvl="0" indent="0">
              <a:lnSpc>
                <a:spcPct val="100000"/>
              </a:lnSpc>
              <a:spcAft>
                <a:spcPts val="600"/>
              </a:spcAft>
              <a:buNone/>
            </a:pPr>
            <a:r>
              <a:rPr lang="en" dirty="0">
                <a:latin typeface="Nunito"/>
                <a:sym typeface="Nunito SemiBold"/>
              </a:rPr>
              <a:t>Why?</a:t>
            </a:r>
            <a:endParaRPr dirty="0">
              <a:latin typeface="Nunito"/>
              <a:sym typeface="Nunito SemiBold"/>
            </a:endParaRPr>
          </a:p>
          <a:p>
            <a:pPr marL="137160" lvl="1" indent="-137160">
              <a:lnSpc>
                <a:spcPct val="100000"/>
              </a:lnSpc>
              <a:spcBef>
                <a:spcPts val="0"/>
              </a:spcBef>
              <a:spcAft>
                <a:spcPts val="600"/>
              </a:spcAft>
              <a:buFont typeface="Arial" panose="020B0604020202020204" pitchFamily="34" charset="0"/>
              <a:buChar char="•"/>
            </a:pPr>
            <a:r>
              <a:rPr lang="en-US" sz="1600" dirty="0">
                <a:latin typeface="Nunito"/>
                <a:sym typeface="Nunito"/>
              </a:rPr>
              <a:t>Mobilize more people than we could reach directly</a:t>
            </a:r>
          </a:p>
          <a:p>
            <a:pPr marL="137160" lvl="1" indent="-137160">
              <a:lnSpc>
                <a:spcPct val="100000"/>
              </a:lnSpc>
              <a:spcBef>
                <a:spcPts val="0"/>
              </a:spcBef>
              <a:spcAft>
                <a:spcPts val="600"/>
              </a:spcAft>
              <a:buFont typeface="Arial" panose="020B0604020202020204" pitchFamily="34" charset="0"/>
              <a:buChar char="•"/>
            </a:pPr>
            <a:r>
              <a:rPr lang="en-US" sz="1600" dirty="0">
                <a:latin typeface="Nunito"/>
                <a:sym typeface="Nunito"/>
              </a:rPr>
              <a:t>Enabled signature drive to qualify for the ballot, despite pandemic and opposition of business lobby</a:t>
            </a:r>
          </a:p>
          <a:p>
            <a:pPr marL="137160" lvl="1" indent="-137160">
              <a:lnSpc>
                <a:spcPct val="100000"/>
              </a:lnSpc>
              <a:spcBef>
                <a:spcPts val="0"/>
              </a:spcBef>
              <a:spcAft>
                <a:spcPts val="600"/>
              </a:spcAft>
              <a:buFont typeface="Arial" panose="020B0604020202020204" pitchFamily="34" charset="0"/>
              <a:buChar char="•"/>
            </a:pPr>
            <a:r>
              <a:rPr lang="en-US" sz="1600" dirty="0">
                <a:latin typeface="Nunito"/>
                <a:sym typeface="Nunito"/>
              </a:rPr>
              <a:t>Pressured county commissioners to pay attention</a:t>
            </a:r>
          </a:p>
          <a:p>
            <a:pPr marL="137160" lvl="1" indent="-137160">
              <a:lnSpc>
                <a:spcPct val="100000"/>
              </a:lnSpc>
              <a:spcBef>
                <a:spcPts val="0"/>
              </a:spcBef>
              <a:spcAft>
                <a:spcPts val="600"/>
              </a:spcAft>
              <a:buFont typeface="Arial" panose="020B0604020202020204" pitchFamily="34" charset="0"/>
              <a:buChar char="•"/>
            </a:pPr>
            <a:r>
              <a:rPr lang="en-US" sz="1600" dirty="0">
                <a:latin typeface="Nunito"/>
                <a:sym typeface="Nunito"/>
              </a:rPr>
              <a:t>Forced rival coalition with more modest measure to adopt the key elements of our platform</a:t>
            </a:r>
          </a:p>
        </p:txBody>
      </p:sp>
      <p:pic>
        <p:nvPicPr>
          <p:cNvPr id="7" name="Picture 6" descr="A picture containing person, person, yellow&#10;&#10;Description automatically generated">
            <a:extLst>
              <a:ext uri="{FF2B5EF4-FFF2-40B4-BE49-F238E27FC236}">
                <a16:creationId xmlns:a16="http://schemas.microsoft.com/office/drawing/2014/main" id="{F4F782D1-4144-1E47-AEC1-576870CF7D2A}"/>
              </a:ext>
            </a:extLst>
          </p:cNvPr>
          <p:cNvPicPr>
            <a:picLocks noChangeAspect="1"/>
          </p:cNvPicPr>
          <p:nvPr/>
        </p:nvPicPr>
        <p:blipFill rotWithShape="1">
          <a:blip r:embed="rId3"/>
          <a:srcRect l="5743"/>
          <a:stretch/>
        </p:blipFill>
        <p:spPr>
          <a:xfrm>
            <a:off x="4572000" y="0"/>
            <a:ext cx="4572000" cy="5143500"/>
          </a:xfrm>
          <a:prstGeom prst="rect">
            <a:avLst/>
          </a:prstGeom>
        </p:spPr>
      </p:pic>
    </p:spTree>
    <p:extLst>
      <p:ext uri="{BB962C8B-B14F-4D97-AF65-F5344CB8AC3E}">
        <p14:creationId xmlns:p14="http://schemas.microsoft.com/office/powerpoint/2010/main" val="40642116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7"/>
          <p:cNvSpPr txBox="1">
            <a:spLocks noGrp="1"/>
          </p:cNvSpPr>
          <p:nvPr>
            <p:ph type="title"/>
          </p:nvPr>
        </p:nvSpPr>
        <p:spPr>
          <a:xfrm>
            <a:off x="599497" y="465574"/>
            <a:ext cx="3972503"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Nunito"/>
                <a:ea typeface="Nunito"/>
                <a:cs typeface="Nunito"/>
                <a:sym typeface="Nunito"/>
              </a:rPr>
              <a:t>Build a Movement Through Coalition</a:t>
            </a:r>
            <a:endParaRPr b="1" dirty="0">
              <a:latin typeface="Nunito"/>
              <a:ea typeface="Nunito"/>
              <a:cs typeface="Nunito"/>
              <a:sym typeface="Nunito"/>
            </a:endParaRPr>
          </a:p>
        </p:txBody>
      </p:sp>
      <p:sp>
        <p:nvSpPr>
          <p:cNvPr id="201" name="Google Shape;201;p37"/>
          <p:cNvSpPr txBox="1">
            <a:spLocks noGrp="1"/>
          </p:cNvSpPr>
          <p:nvPr>
            <p:ph type="body" idx="1"/>
          </p:nvPr>
        </p:nvSpPr>
        <p:spPr>
          <a:xfrm>
            <a:off x="599496" y="1390136"/>
            <a:ext cx="4947097" cy="3416400"/>
          </a:xfrm>
          <a:prstGeom prst="rect">
            <a:avLst/>
          </a:prstGeom>
        </p:spPr>
        <p:txBody>
          <a:bodyPr spcFirstLastPara="1" wrap="square" lIns="91425" tIns="91425" rIns="91425" bIns="91425" anchor="t" anchorCtr="0">
            <a:noAutofit/>
          </a:bodyPr>
          <a:lstStyle/>
          <a:p>
            <a:pPr marL="0" lvl="0" indent="0">
              <a:lnSpc>
                <a:spcPct val="100000"/>
              </a:lnSpc>
              <a:spcAft>
                <a:spcPts val="600"/>
              </a:spcAft>
              <a:buNone/>
            </a:pPr>
            <a:r>
              <a:rPr lang="en" dirty="0">
                <a:latin typeface="Nunito"/>
                <a:sym typeface="Nunito SemiBold"/>
              </a:rPr>
              <a:t>How?</a:t>
            </a:r>
            <a:endParaRPr dirty="0">
              <a:latin typeface="Nunito"/>
              <a:sym typeface="Nunito SemiBold"/>
            </a:endParaRPr>
          </a:p>
          <a:p>
            <a:pPr marL="137160" lvl="1" indent="-137160">
              <a:lnSpc>
                <a:spcPct val="100000"/>
              </a:lnSpc>
              <a:spcBef>
                <a:spcPts val="0"/>
              </a:spcBef>
              <a:spcAft>
                <a:spcPts val="600"/>
              </a:spcAft>
              <a:buFont typeface="Arial" panose="020B0604020202020204" pitchFamily="34" charset="0"/>
              <a:buChar char="•"/>
            </a:pPr>
            <a:r>
              <a:rPr lang="en-US" dirty="0">
                <a:latin typeface="Nunito"/>
                <a:sym typeface="Nunito"/>
              </a:rPr>
              <a:t>Three chief petitioners represented key groups</a:t>
            </a:r>
          </a:p>
          <a:p>
            <a:pPr marL="320040" lvl="2" indent="-137160">
              <a:lnSpc>
                <a:spcPct val="100000"/>
              </a:lnSpc>
              <a:spcBef>
                <a:spcPts val="0"/>
              </a:spcBef>
              <a:spcAft>
                <a:spcPts val="200"/>
              </a:spcAft>
              <a:buFont typeface="Arial" panose="020B0604020202020204" pitchFamily="34" charset="0"/>
              <a:buChar char="•"/>
            </a:pPr>
            <a:r>
              <a:rPr lang="en-US" sz="1200" dirty="0">
                <a:latin typeface="Nunito"/>
                <a:sym typeface="Nunito"/>
              </a:rPr>
              <a:t>Portland Association of Teachers </a:t>
            </a:r>
          </a:p>
          <a:p>
            <a:pPr marL="320040" lvl="2" indent="-137160">
              <a:lnSpc>
                <a:spcPct val="100000"/>
              </a:lnSpc>
              <a:spcBef>
                <a:spcPts val="0"/>
              </a:spcBef>
              <a:spcAft>
                <a:spcPts val="200"/>
              </a:spcAft>
              <a:buFont typeface="Arial" panose="020B0604020202020204" pitchFamily="34" charset="0"/>
              <a:buChar char="•"/>
            </a:pPr>
            <a:r>
              <a:rPr lang="en-US" sz="1200" dirty="0">
                <a:latin typeface="Nunito"/>
                <a:sym typeface="Nunito"/>
              </a:rPr>
              <a:t>Portland Jobs with Justice </a:t>
            </a:r>
          </a:p>
          <a:p>
            <a:pPr marL="320040" lvl="2" indent="-137160">
              <a:lnSpc>
                <a:spcPct val="100000"/>
              </a:lnSpc>
              <a:spcBef>
                <a:spcPts val="0"/>
              </a:spcBef>
              <a:spcAft>
                <a:spcPts val="200"/>
              </a:spcAft>
              <a:buFont typeface="Arial" panose="020B0604020202020204" pitchFamily="34" charset="0"/>
              <a:buChar char="•"/>
            </a:pPr>
            <a:r>
              <a:rPr lang="en-US" sz="1200" dirty="0">
                <a:latin typeface="Nunito"/>
                <a:sym typeface="Nunito"/>
              </a:rPr>
              <a:t>Oregon NOW</a:t>
            </a:r>
          </a:p>
          <a:p>
            <a:pPr marL="137160" lvl="1" indent="-137160">
              <a:lnSpc>
                <a:spcPct val="100000"/>
              </a:lnSpc>
              <a:spcBef>
                <a:spcPts val="600"/>
              </a:spcBef>
              <a:spcAft>
                <a:spcPts val="600"/>
              </a:spcAft>
              <a:buFont typeface="Arial" panose="020B0604020202020204" pitchFamily="34" charset="0"/>
              <a:buChar char="•"/>
            </a:pPr>
            <a:r>
              <a:rPr lang="en-US" dirty="0">
                <a:latin typeface="Nunito"/>
                <a:sym typeface="Nunito"/>
              </a:rPr>
              <a:t>Identify or develop personal connections </a:t>
            </a:r>
            <a:br>
              <a:rPr lang="en-US" dirty="0">
                <a:latin typeface="Nunito"/>
                <a:sym typeface="Nunito"/>
              </a:rPr>
            </a:br>
            <a:r>
              <a:rPr lang="en-US" dirty="0">
                <a:latin typeface="Nunito"/>
                <a:sym typeface="Nunito"/>
              </a:rPr>
              <a:t>with potential allies  </a:t>
            </a:r>
          </a:p>
          <a:p>
            <a:pPr marL="137160" lvl="1" indent="-137160">
              <a:lnSpc>
                <a:spcPct val="100000"/>
              </a:lnSpc>
              <a:spcBef>
                <a:spcPts val="0"/>
              </a:spcBef>
              <a:spcAft>
                <a:spcPts val="600"/>
              </a:spcAft>
              <a:buFont typeface="Arial" panose="020B0604020202020204" pitchFamily="34" charset="0"/>
              <a:buChar char="•"/>
            </a:pPr>
            <a:r>
              <a:rPr lang="en-US" dirty="0">
                <a:latin typeface="Nunito"/>
                <a:sym typeface="Nunito"/>
              </a:rPr>
              <a:t>Build relationships by supporting other </a:t>
            </a:r>
            <a:br>
              <a:rPr lang="en-US" dirty="0">
                <a:latin typeface="Nunito"/>
                <a:sym typeface="Nunito"/>
              </a:rPr>
            </a:br>
            <a:r>
              <a:rPr lang="en-US" dirty="0">
                <a:latin typeface="Nunito"/>
                <a:sym typeface="Nunito"/>
              </a:rPr>
              <a:t>groups’ initiatives</a:t>
            </a:r>
          </a:p>
          <a:p>
            <a:pPr marL="137160" lvl="1" indent="-137160">
              <a:lnSpc>
                <a:spcPct val="100000"/>
              </a:lnSpc>
              <a:spcBef>
                <a:spcPts val="0"/>
              </a:spcBef>
              <a:spcAft>
                <a:spcPts val="600"/>
              </a:spcAft>
              <a:buFont typeface="Arial" panose="020B0604020202020204" pitchFamily="34" charset="0"/>
              <a:buChar char="•"/>
            </a:pPr>
            <a:r>
              <a:rPr lang="en-US" dirty="0">
                <a:latin typeface="Nunito"/>
                <a:sym typeface="Nunito"/>
              </a:rPr>
              <a:t>Talk to any group you can, even if you don’t </a:t>
            </a:r>
            <a:br>
              <a:rPr lang="en-US" dirty="0">
                <a:latin typeface="Nunito"/>
                <a:sym typeface="Nunito"/>
              </a:rPr>
            </a:br>
            <a:r>
              <a:rPr lang="en-US" dirty="0">
                <a:latin typeface="Nunito"/>
                <a:sym typeface="Nunito"/>
              </a:rPr>
              <a:t>expect support</a:t>
            </a:r>
          </a:p>
          <a:p>
            <a:pPr marL="320040" lvl="2" indent="-137160">
              <a:lnSpc>
                <a:spcPct val="100000"/>
              </a:lnSpc>
              <a:spcBef>
                <a:spcPts val="0"/>
              </a:spcBef>
              <a:spcAft>
                <a:spcPts val="200"/>
              </a:spcAft>
              <a:buFont typeface="Arial" panose="020B0604020202020204" pitchFamily="34" charset="0"/>
              <a:buChar char="•"/>
            </a:pPr>
            <a:r>
              <a:rPr lang="en-US" sz="1200" dirty="0">
                <a:latin typeface="Nunito"/>
                <a:sym typeface="Nunito"/>
              </a:rPr>
              <a:t>you may be surprised</a:t>
            </a:r>
          </a:p>
          <a:p>
            <a:pPr marL="320040" lvl="2" indent="-137160">
              <a:lnSpc>
                <a:spcPct val="100000"/>
              </a:lnSpc>
              <a:spcBef>
                <a:spcPts val="0"/>
              </a:spcBef>
              <a:spcAft>
                <a:spcPts val="200"/>
              </a:spcAft>
              <a:buFont typeface="Arial" panose="020B0604020202020204" pitchFamily="34" charset="0"/>
              <a:buChar char="•"/>
            </a:pPr>
            <a:r>
              <a:rPr lang="en-US" sz="1200" dirty="0">
                <a:latin typeface="Nunito"/>
                <a:sym typeface="Nunito"/>
              </a:rPr>
              <a:t>identify people ready to become dedicated volunteers</a:t>
            </a:r>
          </a:p>
        </p:txBody>
      </p:sp>
      <p:pic>
        <p:nvPicPr>
          <p:cNvPr id="6" name="Picture 5" descr="Text&#10;&#10;Description automatically generated">
            <a:extLst>
              <a:ext uri="{FF2B5EF4-FFF2-40B4-BE49-F238E27FC236}">
                <a16:creationId xmlns:a16="http://schemas.microsoft.com/office/drawing/2014/main" id="{2E1197C9-2736-9145-92F0-46F68BA40FB9}"/>
              </a:ext>
            </a:extLst>
          </p:cNvPr>
          <p:cNvPicPr>
            <a:picLocks noChangeAspect="1"/>
          </p:cNvPicPr>
          <p:nvPr/>
        </p:nvPicPr>
        <p:blipFill rotWithShape="1">
          <a:blip r:embed="rId3"/>
          <a:srcRect b="-3689"/>
          <a:stretch/>
        </p:blipFill>
        <p:spPr>
          <a:xfrm>
            <a:off x="5546594" y="677408"/>
            <a:ext cx="2997909" cy="3788683"/>
          </a:xfrm>
          <a:prstGeom prst="rect">
            <a:avLst/>
          </a:prstGeom>
          <a:solidFill>
            <a:schemeClr val="bg1"/>
          </a:solidFill>
          <a:ln>
            <a:noFill/>
          </a:ln>
          <a:effectLst>
            <a:outerShdw blurRad="101600" algn="ctr" rotWithShape="0">
              <a:prstClr val="black">
                <a:alpha val="30000"/>
              </a:prstClr>
            </a:outerShdw>
          </a:effectLst>
        </p:spPr>
      </p:pic>
    </p:spTree>
    <p:extLst>
      <p:ext uri="{BB962C8B-B14F-4D97-AF65-F5344CB8AC3E}">
        <p14:creationId xmlns:p14="http://schemas.microsoft.com/office/powerpoint/2010/main" val="35650860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40"/>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latin typeface="Nunito"/>
                <a:ea typeface="Nunito"/>
                <a:cs typeface="Nunito"/>
                <a:sym typeface="Nunito"/>
              </a:rPr>
              <a:t>What’s Next?</a:t>
            </a:r>
          </a:p>
        </p:txBody>
      </p:sp>
      <p:sp>
        <p:nvSpPr>
          <p:cNvPr id="2" name="Text Placeholder 1">
            <a:extLst>
              <a:ext uri="{FF2B5EF4-FFF2-40B4-BE49-F238E27FC236}">
                <a16:creationId xmlns:a16="http://schemas.microsoft.com/office/drawing/2014/main" id="{DCA1350A-48AC-8340-AA1B-48D81AA42A96}"/>
              </a:ext>
            </a:extLst>
          </p:cNvPr>
          <p:cNvSpPr>
            <a:spLocks noGrp="1"/>
          </p:cNvSpPr>
          <p:nvPr>
            <p:ph type="body" sz="quarter" idx="10"/>
          </p:nvPr>
        </p:nvSpPr>
        <p:spPr>
          <a:xfrm>
            <a:off x="1661783" y="2571750"/>
            <a:ext cx="5820435" cy="1271587"/>
          </a:xfrm>
        </p:spPr>
        <p:txBody>
          <a:bodyPr/>
          <a:lstStyle/>
          <a:p>
            <a:pPr lvl="0"/>
            <a:r>
              <a:rPr lang="en-US" dirty="0"/>
              <a:t>Do you want to start a campaign for universal preschool in your community? Or join us for what we tackle next? Get in touch!</a:t>
            </a:r>
          </a:p>
          <a:p>
            <a:pPr lvl="0"/>
            <a:r>
              <a:rPr lang="en-US" dirty="0" err="1">
                <a:solidFill>
                  <a:schemeClr val="accent1"/>
                </a:solidFill>
              </a:rPr>
              <a:t>upnowmultco@gmail.com</a:t>
            </a:r>
            <a:endParaRPr lang="en-US" dirty="0">
              <a:solidFill>
                <a:schemeClr val="accent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2" name="Title 1">
            <a:extLst>
              <a:ext uri="{FF2B5EF4-FFF2-40B4-BE49-F238E27FC236}">
                <a16:creationId xmlns:a16="http://schemas.microsoft.com/office/drawing/2014/main" id="{9532557F-ABBE-DF4F-8D3D-5AB97D7D3472}"/>
              </a:ext>
            </a:extLst>
          </p:cNvPr>
          <p:cNvSpPr>
            <a:spLocks noGrp="1"/>
          </p:cNvSpPr>
          <p:nvPr>
            <p:ph type="title"/>
          </p:nvPr>
        </p:nvSpPr>
        <p:spPr/>
        <p:txBody>
          <a:bodyPr/>
          <a:lstStyle/>
          <a:p>
            <a:r>
              <a:rPr lang="en-US" dirty="0"/>
              <a:t>What We Did</a:t>
            </a:r>
          </a:p>
        </p:txBody>
      </p:sp>
      <p:sp>
        <p:nvSpPr>
          <p:cNvPr id="3" name="Text Placeholder 2">
            <a:extLst>
              <a:ext uri="{FF2B5EF4-FFF2-40B4-BE49-F238E27FC236}">
                <a16:creationId xmlns:a16="http://schemas.microsoft.com/office/drawing/2014/main" id="{2C9B769B-C475-B64D-93D4-B565CE40817F}"/>
              </a:ext>
            </a:extLst>
          </p:cNvPr>
          <p:cNvSpPr>
            <a:spLocks noGrp="1"/>
          </p:cNvSpPr>
          <p:nvPr>
            <p:ph type="body" sz="quarter" idx="10"/>
          </p:nvPr>
        </p:nvSpPr>
        <p:spPr/>
        <p:txBody>
          <a:bodyPr/>
          <a:lstStyle/>
          <a:p>
            <a:pPr lvl="0">
              <a:spcAft>
                <a:spcPts val="600"/>
              </a:spcAft>
            </a:pPr>
            <a:r>
              <a:rPr lang="en-US" dirty="0"/>
              <a:t>Universal preschool with fair wages for workers</a:t>
            </a:r>
          </a:p>
          <a:p>
            <a:pPr lvl="0">
              <a:spcAft>
                <a:spcPts val="600"/>
              </a:spcAft>
            </a:pPr>
            <a:r>
              <a:rPr lang="en-US" dirty="0"/>
              <a:t>Funded by taxing the highest incomes in the county</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Nunito"/>
                <a:ea typeface="Nunito"/>
                <a:cs typeface="Nunito"/>
                <a:sym typeface="Nunito"/>
              </a:rPr>
              <a:t>Universality</a:t>
            </a:r>
            <a:endParaRPr b="1" dirty="0">
              <a:latin typeface="Nunito"/>
              <a:ea typeface="Nunito"/>
              <a:cs typeface="Nunito"/>
              <a:sym typeface="Nunito"/>
            </a:endParaRPr>
          </a:p>
        </p:txBody>
      </p:sp>
      <p:sp>
        <p:nvSpPr>
          <p:cNvPr id="74" name="Google Shape;74;p16"/>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nSpc>
                <a:spcPct val="100000"/>
              </a:lnSpc>
              <a:spcAft>
                <a:spcPts val="600"/>
              </a:spcAft>
              <a:buNone/>
            </a:pPr>
            <a:r>
              <a:rPr lang="en" b="0" dirty="0">
                <a:latin typeface="Nunito"/>
                <a:sym typeface="Nunito SemiBold"/>
              </a:rPr>
              <a:t>All the kids</a:t>
            </a:r>
            <a:endParaRPr b="0" dirty="0">
              <a:latin typeface="Nunito"/>
              <a:sym typeface="Nunito SemiBold"/>
            </a:endParaRPr>
          </a:p>
          <a:p>
            <a:pPr marL="137160" lvl="1" indent="-137160">
              <a:lnSpc>
                <a:spcPct val="100000"/>
              </a:lnSpc>
              <a:spcBef>
                <a:spcPts val="0"/>
              </a:spcBef>
              <a:spcAft>
                <a:spcPts val="200"/>
              </a:spcAft>
              <a:buFont typeface="Arial" panose="020B0604020202020204" pitchFamily="34" charset="0"/>
              <a:buChar char="•"/>
            </a:pPr>
            <a:r>
              <a:rPr lang="en" sz="1800" dirty="0">
                <a:latin typeface="Nunito"/>
                <a:sym typeface="Nunito"/>
              </a:rPr>
              <a:t>Open to all 3- and 4-year-olds </a:t>
            </a:r>
            <a:br>
              <a:rPr lang="en" sz="1800" dirty="0">
                <a:latin typeface="Nunito"/>
                <a:sym typeface="Nunito"/>
              </a:rPr>
            </a:br>
            <a:r>
              <a:rPr lang="en" sz="1800" dirty="0">
                <a:latin typeface="Nunito"/>
                <a:sym typeface="Nunito"/>
              </a:rPr>
              <a:t>whose families choose it</a:t>
            </a:r>
            <a:endParaRPr sz="1800" dirty="0">
              <a:latin typeface="Nunito"/>
              <a:sym typeface="Nunito"/>
            </a:endParaRPr>
          </a:p>
          <a:p>
            <a:pPr marL="137160" lvl="1" indent="-137160">
              <a:lnSpc>
                <a:spcPct val="100000"/>
              </a:lnSpc>
              <a:spcBef>
                <a:spcPts val="0"/>
              </a:spcBef>
              <a:spcAft>
                <a:spcPts val="200"/>
              </a:spcAft>
              <a:buFont typeface="Arial" panose="020B0604020202020204" pitchFamily="34" charset="0"/>
              <a:buChar char="•"/>
            </a:pPr>
            <a:r>
              <a:rPr lang="en" sz="1800" dirty="0">
                <a:latin typeface="Nunito"/>
                <a:sym typeface="Nunito"/>
              </a:rPr>
              <a:t>No means testing</a:t>
            </a:r>
            <a:endParaRPr sz="1800" dirty="0">
              <a:latin typeface="Nunito"/>
              <a:sym typeface="Nunito"/>
            </a:endParaRPr>
          </a:p>
          <a:p>
            <a:pPr marL="137160" lvl="1" indent="-137160">
              <a:lnSpc>
                <a:spcPct val="100000"/>
              </a:lnSpc>
              <a:spcBef>
                <a:spcPts val="0"/>
              </a:spcBef>
              <a:spcAft>
                <a:spcPts val="200"/>
              </a:spcAft>
              <a:buFont typeface="Arial" panose="020B0604020202020204" pitchFamily="34" charset="0"/>
              <a:buChar char="•"/>
            </a:pPr>
            <a:r>
              <a:rPr lang="en" sz="1800" dirty="0">
                <a:latin typeface="Nunito"/>
                <a:sym typeface="Nunito"/>
              </a:rPr>
              <a:t>No tuition</a:t>
            </a:r>
            <a:endParaRPr sz="1800" dirty="0">
              <a:latin typeface="Nunito"/>
              <a:sym typeface="Nunito"/>
            </a:endParaRPr>
          </a:p>
          <a:p>
            <a:pPr marL="914400" lvl="0" indent="0" algn="l" rtl="0">
              <a:spcBef>
                <a:spcPts val="1600"/>
              </a:spcBef>
              <a:spcAft>
                <a:spcPts val="1600"/>
              </a:spcAft>
              <a:buNone/>
            </a:pPr>
            <a:endParaRPr dirty="0">
              <a:latin typeface="Merriweather"/>
              <a:ea typeface="Merriweather"/>
              <a:cs typeface="Merriweather"/>
              <a:sym typeface="Merriweather"/>
            </a:endParaRPr>
          </a:p>
        </p:txBody>
      </p:sp>
      <p:pic>
        <p:nvPicPr>
          <p:cNvPr id="5" name="Google Shape;75;p16">
            <a:extLst>
              <a:ext uri="{FF2B5EF4-FFF2-40B4-BE49-F238E27FC236}">
                <a16:creationId xmlns:a16="http://schemas.microsoft.com/office/drawing/2014/main" id="{2B85C7BB-D862-E140-9E56-85DC030429D7}"/>
              </a:ext>
            </a:extLst>
          </p:cNvPr>
          <p:cNvPicPr preferRelativeResize="0"/>
          <p:nvPr/>
        </p:nvPicPr>
        <p:blipFill rotWithShape="1">
          <a:blip r:embed="rId3">
            <a:alphaModFix/>
          </a:blip>
          <a:srcRect r="6467" b="1880"/>
          <a:stretch/>
        </p:blipFill>
        <p:spPr>
          <a:xfrm>
            <a:off x="5241471" y="828618"/>
            <a:ext cx="3477985" cy="338907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Nunito"/>
                <a:ea typeface="Nunito"/>
                <a:cs typeface="Nunito"/>
                <a:sym typeface="Nunito"/>
              </a:rPr>
              <a:t>Universality</a:t>
            </a:r>
            <a:endParaRPr b="1">
              <a:latin typeface="Nunito"/>
              <a:ea typeface="Nunito"/>
              <a:cs typeface="Nunito"/>
              <a:sym typeface="Nunito"/>
            </a:endParaRPr>
          </a:p>
        </p:txBody>
      </p:sp>
      <p:sp>
        <p:nvSpPr>
          <p:cNvPr id="81" name="Google Shape;81;p17"/>
          <p:cNvSpPr txBox="1">
            <a:spLocks noGrp="1"/>
          </p:cNvSpPr>
          <p:nvPr>
            <p:ph type="body" idx="1"/>
          </p:nvPr>
        </p:nvSpPr>
        <p:spPr>
          <a:xfrm>
            <a:off x="599497" y="1173024"/>
            <a:ext cx="3261303" cy="3416400"/>
          </a:xfrm>
          <a:prstGeom prst="rect">
            <a:avLst/>
          </a:prstGeom>
        </p:spPr>
        <p:txBody>
          <a:bodyPr spcFirstLastPara="1" wrap="square" lIns="91425" tIns="91425" rIns="91425" bIns="91425" anchor="t" anchorCtr="0">
            <a:noAutofit/>
          </a:bodyPr>
          <a:lstStyle/>
          <a:p>
            <a:pPr marL="0" lvl="0" indent="0">
              <a:lnSpc>
                <a:spcPct val="100000"/>
              </a:lnSpc>
              <a:spcAft>
                <a:spcPts val="600"/>
              </a:spcAft>
              <a:buNone/>
            </a:pPr>
            <a:r>
              <a:rPr lang="en" b="0" dirty="0">
                <a:latin typeface="Nunito"/>
                <a:sym typeface="Nunito SemiBold"/>
              </a:rPr>
              <a:t>All the times</a:t>
            </a:r>
            <a:endParaRPr b="0" dirty="0">
              <a:latin typeface="Nunito"/>
              <a:sym typeface="Nunito SemiBold"/>
            </a:endParaRPr>
          </a:p>
          <a:p>
            <a:pPr marL="137160" lvl="1" indent="-137160">
              <a:lnSpc>
                <a:spcPct val="100000"/>
              </a:lnSpc>
              <a:spcBef>
                <a:spcPts val="0"/>
              </a:spcBef>
              <a:spcAft>
                <a:spcPts val="200"/>
              </a:spcAft>
              <a:buFont typeface="Arial" panose="020B0604020202020204" pitchFamily="34" charset="0"/>
              <a:buChar char="•"/>
            </a:pPr>
            <a:r>
              <a:rPr lang="en" sz="1800" dirty="0">
                <a:latin typeface="Nunito"/>
                <a:sym typeface="Nunito"/>
              </a:rPr>
              <a:t>full- and part-time</a:t>
            </a:r>
            <a:endParaRPr sz="1800" dirty="0">
              <a:latin typeface="Nunito"/>
              <a:sym typeface="Nunito"/>
            </a:endParaRPr>
          </a:p>
          <a:p>
            <a:pPr marL="137160" lvl="1" indent="-137160">
              <a:lnSpc>
                <a:spcPct val="100000"/>
              </a:lnSpc>
              <a:spcBef>
                <a:spcPts val="0"/>
              </a:spcBef>
              <a:spcAft>
                <a:spcPts val="200"/>
              </a:spcAft>
              <a:buFont typeface="Arial" panose="020B0604020202020204" pitchFamily="34" charset="0"/>
              <a:buChar char="•"/>
            </a:pPr>
            <a:r>
              <a:rPr lang="en" sz="1800" dirty="0">
                <a:latin typeface="Nunito"/>
                <a:sym typeface="Nunito"/>
              </a:rPr>
              <a:t>school year and year-round</a:t>
            </a:r>
            <a:endParaRPr sz="1800" dirty="0">
              <a:latin typeface="Nunito"/>
              <a:sym typeface="Nunito"/>
            </a:endParaRPr>
          </a:p>
          <a:p>
            <a:pPr marL="137160" lvl="1" indent="-137160">
              <a:lnSpc>
                <a:spcPct val="100000"/>
              </a:lnSpc>
              <a:spcBef>
                <a:spcPts val="0"/>
              </a:spcBef>
              <a:spcAft>
                <a:spcPts val="200"/>
              </a:spcAft>
              <a:buFont typeface="Arial" panose="020B0604020202020204" pitchFamily="34" charset="0"/>
              <a:buChar char="•"/>
            </a:pPr>
            <a:r>
              <a:rPr lang="en" sz="1800" dirty="0">
                <a:latin typeface="Nunito"/>
                <a:sym typeface="Nunito"/>
              </a:rPr>
              <a:t>weekday and weekend </a:t>
            </a:r>
            <a:endParaRPr sz="1800" dirty="0">
              <a:latin typeface="Nunito"/>
              <a:sym typeface="Nunito"/>
            </a:endParaRPr>
          </a:p>
          <a:p>
            <a:pPr marL="137160" lvl="1" indent="-137160">
              <a:lnSpc>
                <a:spcPct val="100000"/>
              </a:lnSpc>
              <a:spcBef>
                <a:spcPts val="0"/>
              </a:spcBef>
              <a:spcAft>
                <a:spcPts val="200"/>
              </a:spcAft>
              <a:buFont typeface="Arial" panose="020B0604020202020204" pitchFamily="34" charset="0"/>
              <a:buChar char="•"/>
            </a:pPr>
            <a:r>
              <a:rPr lang="en" sz="1800" dirty="0">
                <a:latin typeface="Nunito"/>
                <a:sym typeface="Nunito"/>
              </a:rPr>
              <a:t>full-day</a:t>
            </a:r>
            <a:endParaRPr sz="1800" dirty="0">
              <a:latin typeface="Nunito"/>
              <a:sym typeface="Nunito"/>
            </a:endParaRPr>
          </a:p>
          <a:p>
            <a:pPr marL="320040" lvl="1" indent="-137160">
              <a:lnSpc>
                <a:spcPct val="100000"/>
              </a:lnSpc>
              <a:spcBef>
                <a:spcPts val="0"/>
              </a:spcBef>
              <a:spcAft>
                <a:spcPts val="200"/>
              </a:spcAft>
              <a:buFont typeface="Arial" panose="020B0604020202020204" pitchFamily="34" charset="0"/>
              <a:buChar char="•"/>
            </a:pPr>
            <a:r>
              <a:rPr lang="en" sz="1600" dirty="0">
                <a:latin typeface="Nunito"/>
                <a:sym typeface="Nunito"/>
              </a:rPr>
              <a:t>up to 5 days a week for up to 6 hours/day </a:t>
            </a:r>
            <a:endParaRPr sz="1600" dirty="0">
              <a:latin typeface="Nunito"/>
              <a:sym typeface="Nunito"/>
            </a:endParaRPr>
          </a:p>
          <a:p>
            <a:pPr marL="320040" lvl="1" indent="-137160">
              <a:lnSpc>
                <a:spcPct val="100000"/>
              </a:lnSpc>
              <a:spcBef>
                <a:spcPts val="0"/>
              </a:spcBef>
              <a:spcAft>
                <a:spcPts val="200"/>
              </a:spcAft>
              <a:buFont typeface="Arial" panose="020B0604020202020204" pitchFamily="34" charset="0"/>
              <a:buChar char="•"/>
            </a:pPr>
            <a:r>
              <a:rPr lang="en" sz="1600" dirty="0">
                <a:latin typeface="Nunito"/>
                <a:sym typeface="Nunito"/>
              </a:rPr>
              <a:t>10 hours available for families with incomes in bottom half</a:t>
            </a:r>
            <a:endParaRPr sz="1600" dirty="0">
              <a:latin typeface="Nunito"/>
              <a:sym typeface="Nunito"/>
            </a:endParaRPr>
          </a:p>
          <a:p>
            <a:pPr marL="457200" lvl="0" indent="0" algn="l" rtl="0">
              <a:spcBef>
                <a:spcPts val="1600"/>
              </a:spcBef>
              <a:spcAft>
                <a:spcPts val="1600"/>
              </a:spcAft>
              <a:buNone/>
            </a:pPr>
            <a:endParaRPr dirty="0">
              <a:latin typeface="Merriweather"/>
              <a:ea typeface="Merriweather"/>
              <a:cs typeface="Merriweather"/>
              <a:sym typeface="Merriweather"/>
            </a:endParaRPr>
          </a:p>
        </p:txBody>
      </p:sp>
      <p:pic>
        <p:nvPicPr>
          <p:cNvPr id="4" name="Google Shape;118;p23">
            <a:extLst>
              <a:ext uri="{FF2B5EF4-FFF2-40B4-BE49-F238E27FC236}">
                <a16:creationId xmlns:a16="http://schemas.microsoft.com/office/drawing/2014/main" id="{F50B396F-1434-FB48-9AD5-F0933D9401D5}"/>
              </a:ext>
            </a:extLst>
          </p:cNvPr>
          <p:cNvPicPr preferRelativeResize="0"/>
          <p:nvPr/>
        </p:nvPicPr>
        <p:blipFill>
          <a:blip r:embed="rId3">
            <a:alphaModFix/>
          </a:blip>
          <a:stretch>
            <a:fillRect/>
          </a:stretch>
        </p:blipFill>
        <p:spPr>
          <a:xfrm>
            <a:off x="5013511" y="751924"/>
            <a:ext cx="3705945" cy="356437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Nunito"/>
                <a:ea typeface="Nunito"/>
                <a:cs typeface="Nunito"/>
                <a:sym typeface="Nunito"/>
              </a:rPr>
              <a:t>Universality</a:t>
            </a:r>
            <a:endParaRPr b="1">
              <a:latin typeface="Nunito"/>
              <a:ea typeface="Nunito"/>
              <a:cs typeface="Nunito"/>
              <a:sym typeface="Nunito"/>
            </a:endParaRPr>
          </a:p>
        </p:txBody>
      </p:sp>
      <p:sp>
        <p:nvSpPr>
          <p:cNvPr id="87" name="Google Shape;87;p18"/>
          <p:cNvSpPr txBox="1">
            <a:spLocks noGrp="1"/>
          </p:cNvSpPr>
          <p:nvPr>
            <p:ph type="body" idx="1"/>
          </p:nvPr>
        </p:nvSpPr>
        <p:spPr>
          <a:xfrm>
            <a:off x="599497" y="1173024"/>
            <a:ext cx="4119460" cy="3416400"/>
          </a:xfrm>
          <a:prstGeom prst="rect">
            <a:avLst/>
          </a:prstGeom>
        </p:spPr>
        <p:txBody>
          <a:bodyPr spcFirstLastPara="1" wrap="square" lIns="91425" tIns="91425" rIns="91425" bIns="91425" anchor="t" anchorCtr="0">
            <a:noAutofit/>
          </a:bodyPr>
          <a:lstStyle/>
          <a:p>
            <a:pPr marL="0" lvl="0" indent="0">
              <a:lnSpc>
                <a:spcPct val="100000"/>
              </a:lnSpc>
              <a:spcAft>
                <a:spcPts val="600"/>
              </a:spcAft>
              <a:buNone/>
            </a:pPr>
            <a:r>
              <a:rPr lang="en" b="0" dirty="0">
                <a:latin typeface="Nunito"/>
                <a:sym typeface="Nunito SemiBold"/>
              </a:rPr>
              <a:t>All the settings</a:t>
            </a:r>
            <a:endParaRPr b="0" dirty="0">
              <a:latin typeface="Nunito"/>
              <a:sym typeface="Nunito SemiBold"/>
            </a:endParaRPr>
          </a:p>
          <a:p>
            <a:pPr marL="137160" lvl="1" indent="-137160">
              <a:lnSpc>
                <a:spcPct val="100000"/>
              </a:lnSpc>
              <a:spcBef>
                <a:spcPts val="0"/>
              </a:spcBef>
              <a:spcAft>
                <a:spcPts val="200"/>
              </a:spcAft>
              <a:buFont typeface="Arial" panose="020B0604020202020204" pitchFamily="34" charset="0"/>
              <a:buChar char="•"/>
            </a:pPr>
            <a:r>
              <a:rPr lang="en" sz="1800" dirty="0">
                <a:latin typeface="Nunito"/>
                <a:sym typeface="Nunito"/>
              </a:rPr>
              <a:t>family child care </a:t>
            </a:r>
            <a:endParaRPr sz="1800" dirty="0">
              <a:latin typeface="Nunito"/>
              <a:sym typeface="Nunito"/>
            </a:endParaRPr>
          </a:p>
          <a:p>
            <a:pPr marL="137160" lvl="1" indent="-137160">
              <a:lnSpc>
                <a:spcPct val="100000"/>
              </a:lnSpc>
              <a:spcBef>
                <a:spcPts val="0"/>
              </a:spcBef>
              <a:spcAft>
                <a:spcPts val="200"/>
              </a:spcAft>
              <a:buFont typeface="Arial" panose="020B0604020202020204" pitchFamily="34" charset="0"/>
              <a:buChar char="•"/>
            </a:pPr>
            <a:r>
              <a:rPr lang="en" sz="1800" dirty="0">
                <a:latin typeface="Nunito"/>
                <a:sym typeface="Nunito"/>
              </a:rPr>
              <a:t>centers </a:t>
            </a:r>
            <a:endParaRPr sz="1800" dirty="0">
              <a:latin typeface="Nunito"/>
              <a:sym typeface="Nunito"/>
            </a:endParaRPr>
          </a:p>
          <a:p>
            <a:pPr marL="137160" lvl="1" indent="-137160">
              <a:lnSpc>
                <a:spcPct val="100000"/>
              </a:lnSpc>
              <a:spcBef>
                <a:spcPts val="0"/>
              </a:spcBef>
              <a:spcAft>
                <a:spcPts val="200"/>
              </a:spcAft>
              <a:buFont typeface="Arial" panose="020B0604020202020204" pitchFamily="34" charset="0"/>
              <a:buChar char="•"/>
            </a:pPr>
            <a:r>
              <a:rPr lang="en" sz="1800" dirty="0">
                <a:latin typeface="Nunito"/>
                <a:sym typeface="Nunito"/>
              </a:rPr>
              <a:t>public schools</a:t>
            </a:r>
            <a:endParaRPr sz="1800" dirty="0">
              <a:latin typeface="Nunito"/>
              <a:sym typeface="Nunito"/>
            </a:endParaRPr>
          </a:p>
          <a:p>
            <a:pPr marL="137160" lvl="1" indent="-137160">
              <a:lnSpc>
                <a:spcPct val="100000"/>
              </a:lnSpc>
              <a:spcBef>
                <a:spcPts val="0"/>
              </a:spcBef>
              <a:spcAft>
                <a:spcPts val="200"/>
              </a:spcAft>
              <a:buFont typeface="Arial" panose="020B0604020202020204" pitchFamily="34" charset="0"/>
              <a:buChar char="•"/>
            </a:pPr>
            <a:r>
              <a:rPr lang="en" sz="1800" dirty="0">
                <a:latin typeface="Nunito"/>
                <a:sym typeface="Nunito"/>
              </a:rPr>
              <a:t>multiple languages </a:t>
            </a:r>
            <a:endParaRPr sz="1800" dirty="0">
              <a:latin typeface="Nunito"/>
              <a:sym typeface="Nunito"/>
            </a:endParaRPr>
          </a:p>
          <a:p>
            <a:pPr marL="137160" lvl="1" indent="-137160">
              <a:lnSpc>
                <a:spcPct val="100000"/>
              </a:lnSpc>
              <a:spcBef>
                <a:spcPts val="0"/>
              </a:spcBef>
              <a:spcAft>
                <a:spcPts val="200"/>
              </a:spcAft>
              <a:buFont typeface="Arial" panose="020B0604020202020204" pitchFamily="34" charset="0"/>
              <a:buChar char="•"/>
            </a:pPr>
            <a:r>
              <a:rPr lang="en" sz="1800" dirty="0">
                <a:latin typeface="Nunito"/>
                <a:sym typeface="Nunito"/>
              </a:rPr>
              <a:t>culturally inclusive or culturally specific but open to all</a:t>
            </a:r>
            <a:endParaRPr sz="1800" dirty="0">
              <a:latin typeface="Nunito"/>
              <a:sym typeface="Nunito"/>
            </a:endParaRPr>
          </a:p>
        </p:txBody>
      </p:sp>
      <p:pic>
        <p:nvPicPr>
          <p:cNvPr id="2" name="Picture 1">
            <a:extLst>
              <a:ext uri="{FF2B5EF4-FFF2-40B4-BE49-F238E27FC236}">
                <a16:creationId xmlns:a16="http://schemas.microsoft.com/office/drawing/2014/main" id="{D4D3F97F-9221-9649-9DD3-A43B4F73F738}"/>
              </a:ext>
            </a:extLst>
          </p:cNvPr>
          <p:cNvPicPr>
            <a:picLocks noChangeAspect="1"/>
          </p:cNvPicPr>
          <p:nvPr/>
        </p:nvPicPr>
        <p:blipFill rotWithShape="1">
          <a:blip r:embed="rId3"/>
          <a:srcRect l="9524" r="28571"/>
          <a:stretch/>
        </p:blipFill>
        <p:spPr>
          <a:xfrm>
            <a:off x="4898572" y="0"/>
            <a:ext cx="4245428"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Nunito"/>
                <a:ea typeface="Nunito"/>
                <a:cs typeface="Nunito"/>
                <a:sym typeface="Nunito"/>
              </a:rPr>
              <a:t>Fair Wages</a:t>
            </a:r>
            <a:endParaRPr b="1" dirty="0">
              <a:latin typeface="Nunito"/>
              <a:ea typeface="Nunito"/>
              <a:cs typeface="Nunito"/>
              <a:sym typeface="Nunito"/>
            </a:endParaRPr>
          </a:p>
        </p:txBody>
      </p:sp>
      <p:sp>
        <p:nvSpPr>
          <p:cNvPr id="93" name="Google Shape;93;p19"/>
          <p:cNvSpPr txBox="1">
            <a:spLocks noGrp="1"/>
          </p:cNvSpPr>
          <p:nvPr>
            <p:ph type="body" idx="1"/>
          </p:nvPr>
        </p:nvSpPr>
        <p:spPr>
          <a:xfrm>
            <a:off x="599498" y="1173024"/>
            <a:ext cx="3402316" cy="3416400"/>
          </a:xfrm>
          <a:prstGeom prst="rect">
            <a:avLst/>
          </a:prstGeom>
        </p:spPr>
        <p:txBody>
          <a:bodyPr spcFirstLastPara="1" wrap="square" lIns="91425" tIns="91425" rIns="91425" bIns="91425" anchor="t" anchorCtr="0">
            <a:noAutofit/>
          </a:bodyPr>
          <a:lstStyle/>
          <a:p>
            <a:pPr marL="0" lvl="0" indent="0">
              <a:lnSpc>
                <a:spcPct val="100000"/>
              </a:lnSpc>
              <a:spcAft>
                <a:spcPts val="600"/>
              </a:spcAft>
              <a:buNone/>
            </a:pPr>
            <a:r>
              <a:rPr lang="en" b="0" dirty="0">
                <a:latin typeface="Nunito"/>
                <a:sym typeface="Nunito"/>
              </a:rPr>
              <a:t>Benefits of fair wages</a:t>
            </a:r>
            <a:endParaRPr b="0" dirty="0">
              <a:latin typeface="Nunito"/>
              <a:sym typeface="Nunito"/>
            </a:endParaRPr>
          </a:p>
          <a:p>
            <a:pPr marL="137160" lvl="1" indent="-137160">
              <a:lnSpc>
                <a:spcPct val="100000"/>
              </a:lnSpc>
              <a:spcBef>
                <a:spcPts val="0"/>
              </a:spcBef>
              <a:spcAft>
                <a:spcPts val="200"/>
              </a:spcAft>
              <a:buFont typeface="Arial" panose="020B0604020202020204" pitchFamily="34" charset="0"/>
              <a:buChar char="•"/>
            </a:pPr>
            <a:r>
              <a:rPr lang="en" sz="1600" dirty="0">
                <a:latin typeface="Nunito"/>
                <a:sym typeface="Nunito"/>
              </a:rPr>
              <a:t>economic, racial, gender justice</a:t>
            </a:r>
            <a:endParaRPr sz="1600" dirty="0">
              <a:latin typeface="Nunito"/>
              <a:sym typeface="Nunito"/>
            </a:endParaRPr>
          </a:p>
          <a:p>
            <a:pPr marL="137160" lvl="1" indent="-137160">
              <a:lnSpc>
                <a:spcPct val="100000"/>
              </a:lnSpc>
              <a:spcBef>
                <a:spcPts val="0"/>
              </a:spcBef>
              <a:spcAft>
                <a:spcPts val="200"/>
              </a:spcAft>
              <a:buFont typeface="Arial" panose="020B0604020202020204" pitchFamily="34" charset="0"/>
              <a:buChar char="•"/>
            </a:pPr>
            <a:r>
              <a:rPr lang="en" sz="1600" dirty="0">
                <a:latin typeface="Nunito"/>
                <a:sym typeface="Nunito"/>
              </a:rPr>
              <a:t>reduces turnover — people pushed out of field they trained for and love, harming quality</a:t>
            </a:r>
            <a:endParaRPr sz="1600" dirty="0">
              <a:latin typeface="Nunito"/>
              <a:sym typeface="Nunito"/>
            </a:endParaRPr>
          </a:p>
          <a:p>
            <a:pPr marL="914400" lvl="0" indent="0" algn="l" rtl="0">
              <a:spcBef>
                <a:spcPts val="1600"/>
              </a:spcBef>
              <a:spcAft>
                <a:spcPts val="0"/>
              </a:spcAft>
              <a:buNone/>
            </a:pPr>
            <a:endParaRPr b="0" dirty="0">
              <a:latin typeface="Nunito"/>
              <a:ea typeface="Nunito"/>
              <a:cs typeface="Nunito"/>
              <a:sym typeface="Nunito"/>
            </a:endParaRPr>
          </a:p>
          <a:p>
            <a:pPr marL="914400" lvl="0" indent="0" algn="l" rtl="0">
              <a:spcBef>
                <a:spcPts val="1600"/>
              </a:spcBef>
              <a:spcAft>
                <a:spcPts val="1600"/>
              </a:spcAft>
              <a:buNone/>
            </a:pPr>
            <a:r>
              <a:rPr lang="en" dirty="0">
                <a:latin typeface="Merriweather"/>
                <a:ea typeface="Merriweather"/>
                <a:cs typeface="Merriweather"/>
                <a:sym typeface="Merriweather"/>
              </a:rPr>
              <a:t>		</a:t>
            </a:r>
            <a:endParaRPr dirty="0">
              <a:latin typeface="Merriweather"/>
              <a:ea typeface="Merriweather"/>
              <a:cs typeface="Merriweather"/>
              <a:sym typeface="Merriweather"/>
            </a:endParaRPr>
          </a:p>
        </p:txBody>
      </p:sp>
      <p:graphicFrame>
        <p:nvGraphicFramePr>
          <p:cNvPr id="6" name="Chart 5">
            <a:extLst>
              <a:ext uri="{FF2B5EF4-FFF2-40B4-BE49-F238E27FC236}">
                <a16:creationId xmlns:a16="http://schemas.microsoft.com/office/drawing/2014/main" id="{3D664C3C-79CC-874B-AB03-27C72490FF14}"/>
              </a:ext>
            </a:extLst>
          </p:cNvPr>
          <p:cNvGraphicFramePr/>
          <p:nvPr>
            <p:extLst>
              <p:ext uri="{D42A27DB-BD31-4B8C-83A1-F6EECF244321}">
                <p14:modId xmlns:p14="http://schemas.microsoft.com/office/powerpoint/2010/main" val="1839155426"/>
              </p:ext>
            </p:extLst>
          </p:nvPr>
        </p:nvGraphicFramePr>
        <p:xfrm>
          <a:off x="4572000" y="751924"/>
          <a:ext cx="2117580" cy="370275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690E9936-4105-4644-8306-1AC04292B6AB}"/>
              </a:ext>
            </a:extLst>
          </p:cNvPr>
          <p:cNvSpPr/>
          <p:nvPr/>
        </p:nvSpPr>
        <p:spPr>
          <a:xfrm>
            <a:off x="5033155" y="4665205"/>
            <a:ext cx="182880" cy="182880"/>
          </a:xfrm>
          <a:prstGeom prst="rect">
            <a:avLst/>
          </a:prstGeom>
          <a:solidFill>
            <a:srgbClr val="404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3B07542-550E-0043-AF1A-2A83975B0E12}"/>
              </a:ext>
            </a:extLst>
          </p:cNvPr>
          <p:cNvSpPr txBox="1"/>
          <p:nvPr/>
        </p:nvSpPr>
        <p:spPr>
          <a:xfrm>
            <a:off x="5199872" y="4546466"/>
            <a:ext cx="1732013" cy="400110"/>
          </a:xfrm>
          <a:prstGeom prst="rect">
            <a:avLst/>
          </a:prstGeom>
          <a:noFill/>
        </p:spPr>
        <p:txBody>
          <a:bodyPr wrap="square" rtlCol="0">
            <a:spAutoFit/>
          </a:bodyPr>
          <a:lstStyle/>
          <a:p>
            <a:r>
              <a:rPr lang="en-US" sz="1000" b="1" dirty="0">
                <a:solidFill>
                  <a:schemeClr val="bg2"/>
                </a:solidFill>
                <a:latin typeface="Nunito" pitchFamily="2" charset="77"/>
              </a:rPr>
              <a:t>Proposed Fair Wage </a:t>
            </a:r>
            <a:br>
              <a:rPr lang="en-US" sz="1000" b="1" dirty="0">
                <a:solidFill>
                  <a:schemeClr val="bg2"/>
                </a:solidFill>
                <a:latin typeface="Nunito" pitchFamily="2" charset="77"/>
              </a:rPr>
            </a:br>
            <a:r>
              <a:rPr lang="en-US" sz="1000" b="1" dirty="0">
                <a:solidFill>
                  <a:schemeClr val="bg2"/>
                </a:solidFill>
                <a:latin typeface="Nunito" pitchFamily="2" charset="77"/>
              </a:rPr>
              <a:t>at implementation in 2022</a:t>
            </a:r>
          </a:p>
        </p:txBody>
      </p:sp>
      <p:sp>
        <p:nvSpPr>
          <p:cNvPr id="9" name="Rectangle 8">
            <a:extLst>
              <a:ext uri="{FF2B5EF4-FFF2-40B4-BE49-F238E27FC236}">
                <a16:creationId xmlns:a16="http://schemas.microsoft.com/office/drawing/2014/main" id="{C8D9A460-1D8F-3246-AFBB-73B062386413}"/>
              </a:ext>
            </a:extLst>
          </p:cNvPr>
          <p:cNvSpPr/>
          <p:nvPr/>
        </p:nvSpPr>
        <p:spPr>
          <a:xfrm>
            <a:off x="7146921" y="4665205"/>
            <a:ext cx="182880" cy="182880"/>
          </a:xfrm>
          <a:prstGeom prst="rect">
            <a:avLst/>
          </a:prstGeom>
          <a:solidFill>
            <a:srgbClr val="FEF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F232114-FFD0-D141-AF01-7171C063A0D6}"/>
              </a:ext>
            </a:extLst>
          </p:cNvPr>
          <p:cNvSpPr txBox="1"/>
          <p:nvPr/>
        </p:nvSpPr>
        <p:spPr>
          <a:xfrm>
            <a:off x="7317864" y="4642903"/>
            <a:ext cx="1418978" cy="246221"/>
          </a:xfrm>
          <a:prstGeom prst="rect">
            <a:avLst/>
          </a:prstGeom>
          <a:noFill/>
        </p:spPr>
        <p:txBody>
          <a:bodyPr wrap="none" rtlCol="0">
            <a:spAutoFit/>
          </a:bodyPr>
          <a:lstStyle/>
          <a:p>
            <a:r>
              <a:rPr lang="en-US" sz="1000" b="1" dirty="0">
                <a:solidFill>
                  <a:schemeClr val="bg2"/>
                </a:solidFill>
                <a:latin typeface="Nunito" pitchFamily="2" charset="77"/>
              </a:rPr>
              <a:t>Current Average Pay</a:t>
            </a:r>
          </a:p>
        </p:txBody>
      </p:sp>
      <p:sp>
        <p:nvSpPr>
          <p:cNvPr id="11" name="Rectangle 10">
            <a:extLst>
              <a:ext uri="{FF2B5EF4-FFF2-40B4-BE49-F238E27FC236}">
                <a16:creationId xmlns:a16="http://schemas.microsoft.com/office/drawing/2014/main" id="{1CD56266-B114-DE4E-A6D6-C641CC19C402}"/>
              </a:ext>
            </a:extLst>
          </p:cNvPr>
          <p:cNvSpPr/>
          <p:nvPr/>
        </p:nvSpPr>
        <p:spPr>
          <a:xfrm>
            <a:off x="4864387" y="1100400"/>
            <a:ext cx="780983" cy="276999"/>
          </a:xfrm>
          <a:prstGeom prst="rect">
            <a:avLst/>
          </a:prstGeom>
        </p:spPr>
        <p:txBody>
          <a:bodyPr wrap="none">
            <a:spAutoFit/>
          </a:bodyPr>
          <a:lstStyle/>
          <a:p>
            <a:pPr algn="ctr"/>
            <a:r>
              <a:rPr lang="en" sz="1200" b="1" dirty="0">
                <a:solidFill>
                  <a:srgbClr val="FEFBF0"/>
                </a:solidFill>
                <a:latin typeface="Nunito"/>
                <a:ea typeface="Nunito"/>
                <a:cs typeface="Nunito"/>
                <a:sym typeface="Nunito"/>
              </a:rPr>
              <a:t>$74,700</a:t>
            </a:r>
            <a:endParaRPr lang="en-US" sz="1200" b="1" dirty="0">
              <a:solidFill>
                <a:srgbClr val="FEFBF0"/>
              </a:solidFill>
            </a:endParaRPr>
          </a:p>
        </p:txBody>
      </p:sp>
      <p:sp>
        <p:nvSpPr>
          <p:cNvPr id="12" name="Rectangle 11">
            <a:extLst>
              <a:ext uri="{FF2B5EF4-FFF2-40B4-BE49-F238E27FC236}">
                <a16:creationId xmlns:a16="http://schemas.microsoft.com/office/drawing/2014/main" id="{0609103B-D558-FE45-88EC-046478BAB6BF}"/>
              </a:ext>
            </a:extLst>
          </p:cNvPr>
          <p:cNvSpPr/>
          <p:nvPr/>
        </p:nvSpPr>
        <p:spPr>
          <a:xfrm>
            <a:off x="5623379" y="2687462"/>
            <a:ext cx="780983" cy="276999"/>
          </a:xfrm>
          <a:prstGeom prst="rect">
            <a:avLst/>
          </a:prstGeom>
        </p:spPr>
        <p:txBody>
          <a:bodyPr wrap="none">
            <a:spAutoFit/>
          </a:bodyPr>
          <a:lstStyle/>
          <a:p>
            <a:pPr algn="ctr"/>
            <a:r>
              <a:rPr lang="en" sz="1200" b="1" dirty="0">
                <a:solidFill>
                  <a:schemeClr val="tx1"/>
                </a:solidFill>
                <a:latin typeface="Nunito"/>
                <a:ea typeface="Nunito"/>
                <a:cs typeface="Nunito"/>
                <a:sym typeface="Nunito"/>
              </a:rPr>
              <a:t>$32,430</a:t>
            </a:r>
            <a:endParaRPr lang="en-US" sz="1200" b="1" dirty="0">
              <a:solidFill>
                <a:schemeClr val="tx1"/>
              </a:solidFill>
            </a:endParaRPr>
          </a:p>
        </p:txBody>
      </p:sp>
      <p:sp>
        <p:nvSpPr>
          <p:cNvPr id="13" name="Rectangle 12">
            <a:extLst>
              <a:ext uri="{FF2B5EF4-FFF2-40B4-BE49-F238E27FC236}">
                <a16:creationId xmlns:a16="http://schemas.microsoft.com/office/drawing/2014/main" id="{75C8695F-CB45-CA49-995E-C97867CDCC69}"/>
              </a:ext>
            </a:extLst>
          </p:cNvPr>
          <p:cNvSpPr/>
          <p:nvPr/>
        </p:nvSpPr>
        <p:spPr>
          <a:xfrm rot="19871895">
            <a:off x="5144305" y="367350"/>
            <a:ext cx="1419203" cy="338554"/>
          </a:xfrm>
          <a:prstGeom prst="rect">
            <a:avLst/>
          </a:prstGeom>
        </p:spPr>
        <p:txBody>
          <a:bodyPr wrap="square">
            <a:spAutoFit/>
          </a:bodyPr>
          <a:lstStyle/>
          <a:p>
            <a:r>
              <a:rPr lang="en" sz="800" b="1" dirty="0">
                <a:latin typeface="Nunito"/>
                <a:ea typeface="Nunito"/>
                <a:cs typeface="Nunito"/>
                <a:sym typeface="Nunito"/>
              </a:rPr>
              <a:t>Comparable to kindergarten teachers</a:t>
            </a:r>
            <a:endParaRPr lang="en-US" sz="800" b="1" dirty="0"/>
          </a:p>
        </p:txBody>
      </p:sp>
      <p:pic>
        <p:nvPicPr>
          <p:cNvPr id="14" name="Graphic 13" descr="Line arrow: Slight curve with solid fill">
            <a:extLst>
              <a:ext uri="{FF2B5EF4-FFF2-40B4-BE49-F238E27FC236}">
                <a16:creationId xmlns:a16="http://schemas.microsoft.com/office/drawing/2014/main" id="{0028A00B-0D25-F346-BB1B-DA2BFDA728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5150534" y="831895"/>
            <a:ext cx="208687" cy="208687"/>
          </a:xfrm>
          <a:prstGeom prst="rect">
            <a:avLst/>
          </a:prstGeom>
        </p:spPr>
      </p:pic>
      <p:graphicFrame>
        <p:nvGraphicFramePr>
          <p:cNvPr id="15" name="Chart 14">
            <a:extLst>
              <a:ext uri="{FF2B5EF4-FFF2-40B4-BE49-F238E27FC236}">
                <a16:creationId xmlns:a16="http://schemas.microsoft.com/office/drawing/2014/main" id="{2E68A0F8-D270-C247-9834-B69A667E98D7}"/>
              </a:ext>
            </a:extLst>
          </p:cNvPr>
          <p:cNvGraphicFramePr/>
          <p:nvPr>
            <p:extLst>
              <p:ext uri="{D42A27DB-BD31-4B8C-83A1-F6EECF244321}">
                <p14:modId xmlns:p14="http://schemas.microsoft.com/office/powerpoint/2010/main" val="1008001117"/>
              </p:ext>
            </p:extLst>
          </p:nvPr>
        </p:nvGraphicFramePr>
        <p:xfrm>
          <a:off x="6811878" y="1918952"/>
          <a:ext cx="2117580" cy="253572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E945001A-313F-6342-A205-B831D79B66D1}"/>
              </a:ext>
            </a:extLst>
          </p:cNvPr>
          <p:cNvSpPr/>
          <p:nvPr/>
        </p:nvSpPr>
        <p:spPr>
          <a:xfrm>
            <a:off x="7035611" y="2443474"/>
            <a:ext cx="885179" cy="276999"/>
          </a:xfrm>
          <a:prstGeom prst="rect">
            <a:avLst/>
          </a:prstGeom>
        </p:spPr>
        <p:txBody>
          <a:bodyPr wrap="none">
            <a:spAutoFit/>
          </a:bodyPr>
          <a:lstStyle/>
          <a:p>
            <a:pPr algn="ctr"/>
            <a:r>
              <a:rPr lang="en" sz="1200" b="1" dirty="0">
                <a:solidFill>
                  <a:srgbClr val="FEFBF0"/>
                </a:solidFill>
                <a:latin typeface="Nunito"/>
                <a:ea typeface="Nunito"/>
                <a:cs typeface="Nunito"/>
                <a:sym typeface="Nunito"/>
              </a:rPr>
              <a:t>$19.91/</a:t>
            </a:r>
            <a:r>
              <a:rPr lang="en" sz="1200" b="1" dirty="0" err="1">
                <a:solidFill>
                  <a:srgbClr val="FEFBF0"/>
                </a:solidFill>
                <a:latin typeface="Nunito"/>
                <a:ea typeface="Nunito"/>
                <a:cs typeface="Nunito"/>
                <a:sym typeface="Nunito"/>
              </a:rPr>
              <a:t>hr</a:t>
            </a:r>
            <a:endParaRPr lang="en" sz="1200" b="1" dirty="0">
              <a:solidFill>
                <a:srgbClr val="FEFBF0"/>
              </a:solidFill>
              <a:latin typeface="Nunito"/>
              <a:ea typeface="Nunito"/>
              <a:cs typeface="Nunito"/>
              <a:sym typeface="Nunito"/>
            </a:endParaRPr>
          </a:p>
        </p:txBody>
      </p:sp>
      <p:sp>
        <p:nvSpPr>
          <p:cNvPr id="17" name="Rectangle 16">
            <a:extLst>
              <a:ext uri="{FF2B5EF4-FFF2-40B4-BE49-F238E27FC236}">
                <a16:creationId xmlns:a16="http://schemas.microsoft.com/office/drawing/2014/main" id="{B9D86FE0-86B2-C346-B0C9-958116CF92AF}"/>
              </a:ext>
            </a:extLst>
          </p:cNvPr>
          <p:cNvSpPr/>
          <p:nvPr/>
        </p:nvSpPr>
        <p:spPr>
          <a:xfrm>
            <a:off x="7825084" y="3022312"/>
            <a:ext cx="885179" cy="276999"/>
          </a:xfrm>
          <a:prstGeom prst="rect">
            <a:avLst/>
          </a:prstGeom>
        </p:spPr>
        <p:txBody>
          <a:bodyPr wrap="none">
            <a:spAutoFit/>
          </a:bodyPr>
          <a:lstStyle/>
          <a:p>
            <a:pPr algn="ctr"/>
            <a:r>
              <a:rPr lang="en" sz="1200" b="1" dirty="0">
                <a:solidFill>
                  <a:schemeClr val="tx1"/>
                </a:solidFill>
                <a:latin typeface="Nunito"/>
                <a:ea typeface="Nunito"/>
                <a:cs typeface="Nunito"/>
                <a:sym typeface="Nunito"/>
              </a:rPr>
              <a:t>$12.46/</a:t>
            </a:r>
            <a:r>
              <a:rPr lang="en" sz="1200" b="1" dirty="0" err="1">
                <a:solidFill>
                  <a:schemeClr val="tx1"/>
                </a:solidFill>
                <a:latin typeface="Nunito"/>
                <a:ea typeface="Nunito"/>
                <a:cs typeface="Nunito"/>
                <a:sym typeface="Nunito"/>
              </a:rPr>
              <a:t>hr</a:t>
            </a:r>
            <a:endParaRPr lang="en-US" sz="1200" b="1" dirty="0">
              <a:solidFill>
                <a:schemeClr val="tx1"/>
              </a:solidFill>
            </a:endParaRPr>
          </a:p>
        </p:txBody>
      </p:sp>
      <p:sp>
        <p:nvSpPr>
          <p:cNvPr id="19" name="Rectangle 18">
            <a:extLst>
              <a:ext uri="{FF2B5EF4-FFF2-40B4-BE49-F238E27FC236}">
                <a16:creationId xmlns:a16="http://schemas.microsoft.com/office/drawing/2014/main" id="{E0006AC8-940B-E649-96F7-AEE5D61C55BE}"/>
              </a:ext>
            </a:extLst>
          </p:cNvPr>
          <p:cNvSpPr/>
          <p:nvPr/>
        </p:nvSpPr>
        <p:spPr>
          <a:xfrm rot="19871895">
            <a:off x="7352533" y="1746445"/>
            <a:ext cx="1419203" cy="338554"/>
          </a:xfrm>
          <a:prstGeom prst="rect">
            <a:avLst/>
          </a:prstGeom>
        </p:spPr>
        <p:txBody>
          <a:bodyPr wrap="square">
            <a:spAutoFit/>
          </a:bodyPr>
          <a:lstStyle/>
          <a:p>
            <a:r>
              <a:rPr lang="en-US" sz="800" b="1" dirty="0">
                <a:latin typeface="Nunito"/>
                <a:ea typeface="Nunito"/>
                <a:cs typeface="Nunito"/>
                <a:sym typeface="Nunito"/>
              </a:rPr>
              <a:t>Wage floor of 135% </a:t>
            </a:r>
            <a:br>
              <a:rPr lang="en-US" sz="800" b="1" dirty="0">
                <a:latin typeface="Nunito"/>
                <a:ea typeface="Nunito"/>
                <a:cs typeface="Nunito"/>
                <a:sym typeface="Nunito"/>
              </a:rPr>
            </a:br>
            <a:r>
              <a:rPr lang="en-US" sz="800" b="1" dirty="0">
                <a:latin typeface="Nunito"/>
                <a:ea typeface="Nunito"/>
                <a:cs typeface="Nunito"/>
                <a:sym typeface="Nunito"/>
              </a:rPr>
              <a:t>local minimum wage</a:t>
            </a:r>
          </a:p>
        </p:txBody>
      </p:sp>
      <p:pic>
        <p:nvPicPr>
          <p:cNvPr id="20" name="Graphic 19" descr="Line arrow: Slight curve with solid fill">
            <a:extLst>
              <a:ext uri="{FF2B5EF4-FFF2-40B4-BE49-F238E27FC236}">
                <a16:creationId xmlns:a16="http://schemas.microsoft.com/office/drawing/2014/main" id="{00DAAAD7-0483-0B47-8D2E-AC02713B3B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7358762" y="2210990"/>
            <a:ext cx="208687" cy="20868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Nunito"/>
                <a:ea typeface="Nunito"/>
                <a:cs typeface="Nunito"/>
                <a:sym typeface="Nunito"/>
              </a:rPr>
              <a:t>Funded by Tax on Highest Incomes</a:t>
            </a:r>
            <a:endParaRPr b="1" dirty="0">
              <a:latin typeface="Nunito"/>
              <a:ea typeface="Nunito"/>
              <a:cs typeface="Nunito"/>
              <a:sym typeface="Nunito"/>
            </a:endParaRPr>
          </a:p>
        </p:txBody>
      </p:sp>
      <p:sp>
        <p:nvSpPr>
          <p:cNvPr id="99" name="Google Shape;99;p20"/>
          <p:cNvSpPr txBox="1">
            <a:spLocks noGrp="1"/>
          </p:cNvSpPr>
          <p:nvPr>
            <p:ph type="body" idx="1"/>
          </p:nvPr>
        </p:nvSpPr>
        <p:spPr>
          <a:xfrm>
            <a:off x="5083620" y="1173024"/>
            <a:ext cx="3512616" cy="3416400"/>
          </a:xfrm>
          <a:prstGeom prst="rect">
            <a:avLst/>
          </a:prstGeom>
        </p:spPr>
        <p:txBody>
          <a:bodyPr spcFirstLastPara="1" wrap="square" lIns="91425" tIns="91425" rIns="91425" bIns="91425" anchor="t" anchorCtr="0">
            <a:noAutofit/>
          </a:bodyPr>
          <a:lstStyle/>
          <a:p>
            <a:pPr marL="0" lvl="0" indent="0">
              <a:lnSpc>
                <a:spcPct val="100000"/>
              </a:lnSpc>
              <a:spcBef>
                <a:spcPts val="1800"/>
              </a:spcBef>
              <a:spcAft>
                <a:spcPts val="600"/>
              </a:spcAft>
              <a:buNone/>
            </a:pPr>
            <a:r>
              <a:rPr lang="en-US" b="0" dirty="0">
                <a:latin typeface="Nunito"/>
                <a:sym typeface="Nunito"/>
              </a:rPr>
              <a:t>For example</a:t>
            </a:r>
          </a:p>
          <a:p>
            <a:pPr marL="137160" lvl="1" indent="-137160">
              <a:lnSpc>
                <a:spcPct val="100000"/>
              </a:lnSpc>
              <a:spcBef>
                <a:spcPts val="0"/>
              </a:spcBef>
              <a:spcAft>
                <a:spcPts val="200"/>
              </a:spcAft>
              <a:buFont typeface="Arial" panose="020B0604020202020204" pitchFamily="34" charset="0"/>
              <a:buChar char="•"/>
            </a:pPr>
            <a:r>
              <a:rPr lang="en" dirty="0">
                <a:latin typeface="Nunito"/>
                <a:sym typeface="Nunito"/>
              </a:rPr>
              <a:t>After 2026, an individual with taxable income of $175,000 would pay 2.3% of $50,000, or $1150.</a:t>
            </a:r>
            <a:endParaRPr dirty="0">
              <a:latin typeface="Nunito"/>
              <a:sym typeface="Nunito"/>
            </a:endParaRPr>
          </a:p>
          <a:p>
            <a:pPr marL="137160" lvl="1" indent="-137160">
              <a:lnSpc>
                <a:spcPct val="100000"/>
              </a:lnSpc>
              <a:spcBef>
                <a:spcPts val="0"/>
              </a:spcBef>
              <a:spcAft>
                <a:spcPts val="200"/>
              </a:spcAft>
              <a:buFont typeface="Arial" panose="020B0604020202020204" pitchFamily="34" charset="0"/>
              <a:buChar char="•"/>
            </a:pPr>
            <a:r>
              <a:rPr lang="en" dirty="0">
                <a:latin typeface="Nunito"/>
                <a:sym typeface="Nunito"/>
              </a:rPr>
              <a:t>After 2026, a couple with taxable income of $500,000 would pay 2.3% of $125,000 ($2,875) plus 3.8% of $100,000 ($3,800), or a total of $6,675 — still well under the average annual cost of preschool in Oregon (2017) of $9,396.</a:t>
            </a:r>
            <a:endParaRPr dirty="0">
              <a:latin typeface="Nunito"/>
              <a:sym typeface="Nunito"/>
            </a:endParaRPr>
          </a:p>
        </p:txBody>
      </p:sp>
      <p:sp>
        <p:nvSpPr>
          <p:cNvPr id="5" name="Rounded Rectangle 4">
            <a:extLst>
              <a:ext uri="{FF2B5EF4-FFF2-40B4-BE49-F238E27FC236}">
                <a16:creationId xmlns:a16="http://schemas.microsoft.com/office/drawing/2014/main" id="{320BAE78-76A2-274B-9920-0E1703855A10}"/>
              </a:ext>
            </a:extLst>
          </p:cNvPr>
          <p:cNvSpPr/>
          <p:nvPr/>
        </p:nvSpPr>
        <p:spPr>
          <a:xfrm>
            <a:off x="599497" y="1434342"/>
            <a:ext cx="2048079" cy="2893764"/>
          </a:xfrm>
          <a:prstGeom prst="roundRect">
            <a:avLst>
              <a:gd name="adj" fmla="val 4389"/>
            </a:avLst>
          </a:prstGeom>
          <a:solidFill>
            <a:srgbClr val="FEFBF0"/>
          </a:solidFill>
          <a:ln>
            <a:noFill/>
          </a:ln>
          <a:effectLst>
            <a:outerShdw blurRad="1016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lvl="0"/>
            <a:r>
              <a:rPr lang="en-US" sz="1800" dirty="0">
                <a:solidFill>
                  <a:sysClr val="windowText" lastClr="000000"/>
                </a:solidFill>
                <a:latin typeface="Nunito SemiBold"/>
                <a:ea typeface="Nunito SemiBold"/>
                <a:cs typeface="Nunito SemiBold"/>
                <a:sym typeface="Nunito SemiBold"/>
              </a:rPr>
              <a:t>Individual</a:t>
            </a:r>
            <a:endParaRPr lang="en-US" dirty="0">
              <a:solidFill>
                <a:srgbClr val="332912"/>
              </a:solidFill>
              <a:latin typeface="Nunito"/>
              <a:ea typeface="Nunito"/>
              <a:cs typeface="Nunito"/>
              <a:sym typeface="Nunito"/>
            </a:endParaRPr>
          </a:p>
          <a:p>
            <a:pPr marL="182880" indent="-182880">
              <a:lnSpc>
                <a:spcPct val="115000"/>
              </a:lnSpc>
              <a:buClr>
                <a:srgbClr val="332912"/>
              </a:buClr>
              <a:buSzPts val="1400"/>
              <a:buFont typeface="Arial" panose="020B0604020202020204" pitchFamily="34" charset="0"/>
              <a:buChar char="•"/>
            </a:pPr>
            <a:r>
              <a:rPr lang="en-US" b="1" dirty="0">
                <a:solidFill>
                  <a:srgbClr val="332912"/>
                </a:solidFill>
                <a:latin typeface="Nunito"/>
                <a:ea typeface="Nunito"/>
                <a:cs typeface="Nunito"/>
                <a:sym typeface="Nunito"/>
              </a:rPr>
              <a:t>1.5% </a:t>
            </a:r>
            <a:r>
              <a:rPr lang="en-US" dirty="0">
                <a:solidFill>
                  <a:srgbClr val="332912"/>
                </a:solidFill>
                <a:latin typeface="Nunito"/>
                <a:ea typeface="Nunito"/>
                <a:cs typeface="Nunito"/>
                <a:sym typeface="Nunito"/>
              </a:rPr>
              <a:t>on taxable income above </a:t>
            </a:r>
            <a:r>
              <a:rPr lang="en-US" b="1" dirty="0">
                <a:solidFill>
                  <a:srgbClr val="332912"/>
                </a:solidFill>
                <a:latin typeface="Nunito"/>
                <a:ea typeface="Nunito"/>
                <a:cs typeface="Nunito"/>
                <a:sym typeface="Nunito"/>
              </a:rPr>
              <a:t>$125,000/year </a:t>
            </a:r>
            <a:r>
              <a:rPr lang="en-US" dirty="0">
                <a:solidFill>
                  <a:srgbClr val="332912"/>
                </a:solidFill>
                <a:latin typeface="Nunito"/>
                <a:ea typeface="Nunito"/>
                <a:cs typeface="Nunito"/>
                <a:sym typeface="Nunito"/>
              </a:rPr>
              <a:t>(increasing to 2.3% </a:t>
            </a:r>
            <a:br>
              <a:rPr lang="en-US" dirty="0">
                <a:solidFill>
                  <a:srgbClr val="332912"/>
                </a:solidFill>
                <a:latin typeface="Nunito"/>
                <a:ea typeface="Nunito"/>
                <a:cs typeface="Nunito"/>
                <a:sym typeface="Nunito"/>
              </a:rPr>
            </a:br>
            <a:r>
              <a:rPr lang="en-US" dirty="0">
                <a:solidFill>
                  <a:srgbClr val="332912"/>
                </a:solidFill>
                <a:latin typeface="Nunito"/>
                <a:ea typeface="Nunito"/>
                <a:cs typeface="Nunito"/>
                <a:sym typeface="Nunito"/>
              </a:rPr>
              <a:t>in 2026)</a:t>
            </a:r>
          </a:p>
          <a:p>
            <a:pPr marL="182880" indent="-182880">
              <a:lnSpc>
                <a:spcPct val="115000"/>
              </a:lnSpc>
              <a:buClr>
                <a:srgbClr val="332912"/>
              </a:buClr>
              <a:buSzPts val="1400"/>
              <a:buFont typeface="Arial" panose="020B0604020202020204" pitchFamily="34" charset="0"/>
              <a:buChar char="•"/>
            </a:pPr>
            <a:r>
              <a:rPr lang="en-US" b="1" dirty="0">
                <a:solidFill>
                  <a:srgbClr val="332912"/>
                </a:solidFill>
                <a:latin typeface="Nunito"/>
                <a:ea typeface="Nunito"/>
                <a:cs typeface="Nunito"/>
                <a:sym typeface="Nunito"/>
              </a:rPr>
              <a:t>3%</a:t>
            </a:r>
            <a:r>
              <a:rPr lang="en-US" dirty="0">
                <a:solidFill>
                  <a:srgbClr val="332912"/>
                </a:solidFill>
                <a:latin typeface="Nunito"/>
                <a:ea typeface="Nunito"/>
                <a:cs typeface="Nunito"/>
                <a:sym typeface="Nunito"/>
              </a:rPr>
              <a:t> on taxable income above </a:t>
            </a:r>
            <a:r>
              <a:rPr lang="en-US" b="1" dirty="0">
                <a:solidFill>
                  <a:srgbClr val="332912"/>
                </a:solidFill>
                <a:latin typeface="Nunito"/>
                <a:ea typeface="Nunito"/>
                <a:cs typeface="Nunito"/>
                <a:sym typeface="Nunito"/>
              </a:rPr>
              <a:t>$250,000/year </a:t>
            </a:r>
            <a:r>
              <a:rPr lang="en-US" dirty="0">
                <a:solidFill>
                  <a:srgbClr val="332912"/>
                </a:solidFill>
                <a:latin typeface="Nunito"/>
                <a:ea typeface="Nunito"/>
                <a:cs typeface="Nunito"/>
                <a:sym typeface="Nunito"/>
              </a:rPr>
              <a:t>(increasing to 3.8% </a:t>
            </a:r>
            <a:br>
              <a:rPr lang="en-US" dirty="0">
                <a:solidFill>
                  <a:srgbClr val="332912"/>
                </a:solidFill>
                <a:latin typeface="Nunito"/>
                <a:ea typeface="Nunito"/>
                <a:cs typeface="Nunito"/>
                <a:sym typeface="Nunito"/>
              </a:rPr>
            </a:br>
            <a:r>
              <a:rPr lang="en-US" dirty="0">
                <a:solidFill>
                  <a:srgbClr val="332912"/>
                </a:solidFill>
                <a:latin typeface="Nunito"/>
                <a:ea typeface="Nunito"/>
                <a:cs typeface="Nunito"/>
                <a:sym typeface="Nunito"/>
              </a:rPr>
              <a:t>in 2026)</a:t>
            </a:r>
          </a:p>
        </p:txBody>
      </p:sp>
      <p:sp>
        <p:nvSpPr>
          <p:cNvPr id="7" name="Rounded Rectangle 6">
            <a:extLst>
              <a:ext uri="{FF2B5EF4-FFF2-40B4-BE49-F238E27FC236}">
                <a16:creationId xmlns:a16="http://schemas.microsoft.com/office/drawing/2014/main" id="{158B4030-CE9C-E940-ADAA-16ECFBC173B8}"/>
              </a:ext>
            </a:extLst>
          </p:cNvPr>
          <p:cNvSpPr/>
          <p:nvPr/>
        </p:nvSpPr>
        <p:spPr>
          <a:xfrm>
            <a:off x="2823726" y="1434342"/>
            <a:ext cx="2048079" cy="2866309"/>
          </a:xfrm>
          <a:prstGeom prst="roundRect">
            <a:avLst>
              <a:gd name="adj" fmla="val 4389"/>
            </a:avLst>
          </a:prstGeom>
          <a:solidFill>
            <a:srgbClr val="FEFBF0"/>
          </a:solidFill>
          <a:ln>
            <a:noFill/>
          </a:ln>
          <a:effectLst>
            <a:outerShdw blurRad="1016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lvl="0"/>
            <a:r>
              <a:rPr lang="en-US" sz="1800" dirty="0">
                <a:solidFill>
                  <a:sysClr val="windowText" lastClr="000000"/>
                </a:solidFill>
                <a:latin typeface="Nunito SemiBold"/>
                <a:ea typeface="Nunito SemiBold"/>
                <a:cs typeface="Nunito SemiBold"/>
                <a:sym typeface="Nunito SemiBold"/>
              </a:rPr>
              <a:t>Joint</a:t>
            </a:r>
            <a:endParaRPr lang="en-US" dirty="0">
              <a:solidFill>
                <a:srgbClr val="332912"/>
              </a:solidFill>
              <a:latin typeface="Nunito"/>
              <a:ea typeface="Nunito"/>
              <a:cs typeface="Nunito"/>
              <a:sym typeface="Nunito"/>
            </a:endParaRPr>
          </a:p>
          <a:p>
            <a:pPr marL="182880" indent="-182880">
              <a:lnSpc>
                <a:spcPct val="115000"/>
              </a:lnSpc>
              <a:buClr>
                <a:srgbClr val="332912"/>
              </a:buClr>
              <a:buSzPts val="1400"/>
              <a:buFont typeface="Arial" panose="020B0604020202020204" pitchFamily="34" charset="0"/>
              <a:buChar char="•"/>
            </a:pPr>
            <a:r>
              <a:rPr lang="en-US" b="1" dirty="0">
                <a:solidFill>
                  <a:srgbClr val="332912"/>
                </a:solidFill>
                <a:latin typeface="Nunito"/>
                <a:sym typeface="Nunito"/>
              </a:rPr>
              <a:t>1.5% </a:t>
            </a:r>
            <a:r>
              <a:rPr lang="en-US" dirty="0">
                <a:solidFill>
                  <a:srgbClr val="332912"/>
                </a:solidFill>
                <a:latin typeface="Nunito"/>
                <a:sym typeface="Nunito"/>
              </a:rPr>
              <a:t>on taxable income above </a:t>
            </a:r>
            <a:r>
              <a:rPr lang="en-US" b="1" dirty="0">
                <a:solidFill>
                  <a:srgbClr val="332912"/>
                </a:solidFill>
                <a:latin typeface="Nunito"/>
                <a:sym typeface="Nunito"/>
              </a:rPr>
              <a:t>$200,000/year </a:t>
            </a:r>
            <a:r>
              <a:rPr lang="en-US" dirty="0">
                <a:solidFill>
                  <a:srgbClr val="332912"/>
                </a:solidFill>
                <a:latin typeface="Nunito"/>
                <a:sym typeface="Nunito"/>
              </a:rPr>
              <a:t>(increasing to 2.3% </a:t>
            </a:r>
            <a:br>
              <a:rPr lang="en-US" dirty="0">
                <a:solidFill>
                  <a:srgbClr val="332912"/>
                </a:solidFill>
                <a:latin typeface="Nunito"/>
                <a:sym typeface="Nunito"/>
              </a:rPr>
            </a:br>
            <a:r>
              <a:rPr lang="en-US" dirty="0">
                <a:solidFill>
                  <a:srgbClr val="332912"/>
                </a:solidFill>
                <a:latin typeface="Nunito"/>
                <a:sym typeface="Nunito"/>
              </a:rPr>
              <a:t>in 2026)</a:t>
            </a:r>
          </a:p>
          <a:p>
            <a:pPr marL="182880" indent="-182880">
              <a:lnSpc>
                <a:spcPct val="115000"/>
              </a:lnSpc>
              <a:buClr>
                <a:srgbClr val="332912"/>
              </a:buClr>
              <a:buSzPts val="1400"/>
              <a:buFont typeface="Arial" panose="020B0604020202020204" pitchFamily="34" charset="0"/>
              <a:buChar char="•"/>
            </a:pPr>
            <a:r>
              <a:rPr lang="en-US" b="1" dirty="0">
                <a:solidFill>
                  <a:srgbClr val="332912"/>
                </a:solidFill>
                <a:latin typeface="Nunito"/>
                <a:sym typeface="Nunito"/>
              </a:rPr>
              <a:t>3%</a:t>
            </a:r>
            <a:r>
              <a:rPr lang="en-US" dirty="0">
                <a:solidFill>
                  <a:srgbClr val="332912"/>
                </a:solidFill>
                <a:latin typeface="Nunito"/>
                <a:sym typeface="Nunito"/>
              </a:rPr>
              <a:t> on taxable income above </a:t>
            </a:r>
            <a:r>
              <a:rPr lang="en-US" b="1" dirty="0">
                <a:solidFill>
                  <a:srgbClr val="332912"/>
                </a:solidFill>
                <a:latin typeface="Nunito"/>
                <a:sym typeface="Nunito"/>
              </a:rPr>
              <a:t>$400,000/year </a:t>
            </a:r>
            <a:r>
              <a:rPr lang="en-US" dirty="0">
                <a:solidFill>
                  <a:srgbClr val="332912"/>
                </a:solidFill>
                <a:latin typeface="Nunito"/>
                <a:sym typeface="Nunito"/>
              </a:rPr>
              <a:t>(increasing to 3.8% </a:t>
            </a:r>
            <a:br>
              <a:rPr lang="en-US" dirty="0">
                <a:solidFill>
                  <a:srgbClr val="332912"/>
                </a:solidFill>
                <a:latin typeface="Nunito"/>
                <a:sym typeface="Nunito"/>
              </a:rPr>
            </a:br>
            <a:r>
              <a:rPr lang="en-US" dirty="0">
                <a:solidFill>
                  <a:srgbClr val="332912"/>
                </a:solidFill>
                <a:latin typeface="Nunito"/>
                <a:sym typeface="Nunito"/>
              </a:rPr>
              <a:t>in 2026)</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Google Shape;105;p21"/>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latin typeface="Nunito"/>
                <a:ea typeface="Nunito"/>
                <a:cs typeface="Nunito"/>
                <a:sym typeface="Nunito"/>
              </a:rPr>
              <a:t>How We Did It</a:t>
            </a:r>
            <a:endParaRPr lang="en-US" sz="2400" dirty="0">
              <a:latin typeface="Nunito"/>
              <a:ea typeface="Nunito"/>
              <a:cs typeface="Nunito"/>
              <a:sym typeface="Nunito"/>
            </a:endParaRPr>
          </a:p>
        </p:txBody>
      </p:sp>
      <p:sp>
        <p:nvSpPr>
          <p:cNvPr id="2" name="Text Placeholder 1">
            <a:extLst>
              <a:ext uri="{FF2B5EF4-FFF2-40B4-BE49-F238E27FC236}">
                <a16:creationId xmlns:a16="http://schemas.microsoft.com/office/drawing/2014/main" id="{2AE976A4-6EE1-604A-A331-3948B146ACC3}"/>
              </a:ext>
            </a:extLst>
          </p:cNvPr>
          <p:cNvSpPr>
            <a:spLocks noGrp="1"/>
          </p:cNvSpPr>
          <p:nvPr>
            <p:ph type="body" sz="quarter" idx="10"/>
          </p:nvPr>
        </p:nvSpPr>
        <p:spPr/>
        <p:txBody>
          <a:bodyPr/>
          <a:lstStyle/>
          <a:p>
            <a:pPr marL="0" lvl="0">
              <a:spcAft>
                <a:spcPts val="0"/>
              </a:spcAft>
            </a:pPr>
            <a:r>
              <a:rPr lang="en-US" dirty="0">
                <a:latin typeface="Nunito"/>
                <a:ea typeface="Nunito"/>
                <a:cs typeface="Nunito"/>
                <a:sym typeface="Nunito"/>
              </a:rPr>
              <a:t>Four phases</a:t>
            </a:r>
            <a:br>
              <a:rPr lang="en-US" dirty="0">
                <a:latin typeface="Nunito"/>
                <a:ea typeface="Nunito"/>
                <a:cs typeface="Nunito"/>
                <a:sym typeface="Nunito"/>
              </a:rPr>
            </a:br>
            <a:r>
              <a:rPr lang="en-US" dirty="0">
                <a:latin typeface="Nunito"/>
                <a:ea typeface="Nunito"/>
                <a:cs typeface="Nunito"/>
                <a:sym typeface="Nunito"/>
              </a:rPr>
              <a:t>Seven activities</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UP NOW theme">
  <a:themeElements>
    <a:clrScheme name="UPNOW">
      <a:dk1>
        <a:srgbClr val="332911"/>
      </a:dk1>
      <a:lt1>
        <a:srgbClr val="FFFFFF"/>
      </a:lt1>
      <a:dk2>
        <a:srgbClr val="332912"/>
      </a:dk2>
      <a:lt2>
        <a:srgbClr val="EEEEEE"/>
      </a:lt2>
      <a:accent1>
        <a:srgbClr val="F1C317"/>
      </a:accent1>
      <a:accent2>
        <a:srgbClr val="212121"/>
      </a:accent2>
      <a:accent3>
        <a:srgbClr val="FF2627"/>
      </a:accent3>
      <a:accent4>
        <a:srgbClr val="296AFC"/>
      </a:accent4>
      <a:accent5>
        <a:srgbClr val="515151"/>
      </a:accent5>
      <a:accent6>
        <a:srgbClr val="CACACA"/>
      </a:accent6>
      <a:hlink>
        <a:srgbClr val="FF2628"/>
      </a:hlink>
      <a:folHlink>
        <a:srgbClr val="2A6AF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4754</TotalTime>
  <Words>5068</Words>
  <Application>Microsoft Macintosh PowerPoint</Application>
  <PresentationFormat>On-screen Show (16:9)</PresentationFormat>
  <Paragraphs>320</Paragraphs>
  <Slides>28</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Nunito</vt:lpstr>
      <vt:lpstr>Arial</vt:lpstr>
      <vt:lpstr>Roboto Medium</vt:lpstr>
      <vt:lpstr>Nunito SemiBold</vt:lpstr>
      <vt:lpstr>Merriweather</vt:lpstr>
      <vt:lpstr>Roboto</vt:lpstr>
      <vt:lpstr>UP NOW theme</vt:lpstr>
      <vt:lpstr>PowerPoint Presentation</vt:lpstr>
      <vt:lpstr>PowerPoint Presentation</vt:lpstr>
      <vt:lpstr>What We Did</vt:lpstr>
      <vt:lpstr>Universality</vt:lpstr>
      <vt:lpstr>Universality</vt:lpstr>
      <vt:lpstr>Universality</vt:lpstr>
      <vt:lpstr>Fair Wages</vt:lpstr>
      <vt:lpstr>Funded by Tax on Highest Incomes</vt:lpstr>
      <vt:lpstr>How We Did It</vt:lpstr>
      <vt:lpstr>Four Phases of Universal Preschool NOW</vt:lpstr>
      <vt:lpstr>Seven Activities</vt:lpstr>
      <vt:lpstr>Research</vt:lpstr>
      <vt:lpstr>Coalition Building</vt:lpstr>
      <vt:lpstr>Measure Writing</vt:lpstr>
      <vt:lpstr>Fundraising</vt:lpstr>
      <vt:lpstr>Communications</vt:lpstr>
      <vt:lpstr>Field</vt:lpstr>
      <vt:lpstr>PowerPoint Presentation</vt:lpstr>
      <vt:lpstr>Merger and Election</vt:lpstr>
      <vt:lpstr>What We Learned</vt:lpstr>
      <vt:lpstr>Choose Electorate</vt:lpstr>
      <vt:lpstr>Start early </vt:lpstr>
      <vt:lpstr>Get advice</vt:lpstr>
      <vt:lpstr>Ignore some advice</vt:lpstr>
      <vt:lpstr>Build a Movement Through Coalition</vt:lpstr>
      <vt:lpstr>Build a Movement Through Coalition</vt:lpstr>
      <vt:lpstr>Build a Movement Through Coalition</vt:lpstr>
      <vt:lpstr>What’s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Verelle Tomford</cp:lastModifiedBy>
  <cp:revision>32</cp:revision>
  <dcterms:modified xsi:type="dcterms:W3CDTF">2021-03-12T05:25:23Z</dcterms:modified>
</cp:coreProperties>
</file>